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notesSlides/notesSlide4.xml" ContentType="application/vnd.openxmlformats-officedocument.presentationml.notesSlide+xml"/>
  <Override PartName="/ppt/theme/themeOverride8.xml" ContentType="application/vnd.openxmlformats-officedocument.themeOverride+xml"/>
  <Override PartName="/ppt/notesSlides/notesSlide5.xml" ContentType="application/vnd.openxmlformats-officedocument.presentationml.notesSlide+xml"/>
  <Override PartName="/ppt/theme/themeOverride9.xml" ContentType="application/vnd.openxmlformats-officedocument.themeOverride+xml"/>
  <Override PartName="/ppt/notesSlides/notesSlide6.xml" ContentType="application/vnd.openxmlformats-officedocument.presentationml.notesSlide+xml"/>
  <Override PartName="/ppt/theme/themeOverride10.xml" ContentType="application/vnd.openxmlformats-officedocument.themeOverride+xml"/>
  <Override PartName="/ppt/notesSlides/notesSlide7.xml" ContentType="application/vnd.openxmlformats-officedocument.presentationml.notesSlide+xml"/>
  <Override PartName="/ppt/theme/themeOverride11.xml" ContentType="application/vnd.openxmlformats-officedocument.themeOverride+xml"/>
  <Override PartName="/ppt/notesSlides/notesSlide8.xml" ContentType="application/vnd.openxmlformats-officedocument.presentationml.notesSlide+xml"/>
  <Override PartName="/ppt/theme/themeOverride12.xml" ContentType="application/vnd.openxmlformats-officedocument.themeOverride+xml"/>
  <Override PartName="/ppt/notesSlides/notesSlide9.xml" ContentType="application/vnd.openxmlformats-officedocument.presentationml.notesSl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theme/themeOverride34.xml" ContentType="application/vnd.openxmlformats-officedocument.themeOverride+xml"/>
  <Override PartName="/ppt/theme/themeOverride35.xml" ContentType="application/vnd.openxmlformats-officedocument.themeOverride+xml"/>
  <Override PartName="/ppt/theme/themeOverride36.xml" ContentType="application/vnd.openxmlformats-officedocument.themeOverride+xml"/>
  <Override PartName="/ppt/theme/themeOverride37.xml" ContentType="application/vnd.openxmlformats-officedocument.themeOverride+xml"/>
  <Override PartName="/ppt/theme/themeOverride3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8" r:id="rId1"/>
  </p:sldMasterIdLst>
  <p:notesMasterIdLst>
    <p:notesMasterId r:id="rId55"/>
  </p:notesMasterIdLst>
  <p:sldIdLst>
    <p:sldId id="256" r:id="rId2"/>
    <p:sldId id="257" r:id="rId3"/>
    <p:sldId id="258" r:id="rId4"/>
    <p:sldId id="276" r:id="rId5"/>
    <p:sldId id="316" r:id="rId6"/>
    <p:sldId id="259" r:id="rId7"/>
    <p:sldId id="267" r:id="rId8"/>
    <p:sldId id="301" r:id="rId9"/>
    <p:sldId id="298" r:id="rId10"/>
    <p:sldId id="262" r:id="rId11"/>
    <p:sldId id="299" r:id="rId12"/>
    <p:sldId id="269" r:id="rId13"/>
    <p:sldId id="263" r:id="rId14"/>
    <p:sldId id="260" r:id="rId15"/>
    <p:sldId id="306" r:id="rId16"/>
    <p:sldId id="261" r:id="rId17"/>
    <p:sldId id="264" r:id="rId18"/>
    <p:sldId id="307" r:id="rId19"/>
    <p:sldId id="277" r:id="rId20"/>
    <p:sldId id="270" r:id="rId21"/>
    <p:sldId id="315" r:id="rId22"/>
    <p:sldId id="302" r:id="rId23"/>
    <p:sldId id="278" r:id="rId24"/>
    <p:sldId id="288" r:id="rId25"/>
    <p:sldId id="303" r:id="rId26"/>
    <p:sldId id="292" r:id="rId27"/>
    <p:sldId id="271" r:id="rId28"/>
    <p:sldId id="285" r:id="rId29"/>
    <p:sldId id="279" r:id="rId30"/>
    <p:sldId id="272" r:id="rId31"/>
    <p:sldId id="287" r:id="rId32"/>
    <p:sldId id="286" r:id="rId33"/>
    <p:sldId id="289" r:id="rId34"/>
    <p:sldId id="291" r:id="rId35"/>
    <p:sldId id="280" r:id="rId36"/>
    <p:sldId id="305" r:id="rId37"/>
    <p:sldId id="281" r:id="rId38"/>
    <p:sldId id="304" r:id="rId39"/>
    <p:sldId id="308" r:id="rId40"/>
    <p:sldId id="283" r:id="rId41"/>
    <p:sldId id="274" r:id="rId42"/>
    <p:sldId id="295" r:id="rId43"/>
    <p:sldId id="309" r:id="rId44"/>
    <p:sldId id="296" r:id="rId45"/>
    <p:sldId id="294" r:id="rId46"/>
    <p:sldId id="275" r:id="rId47"/>
    <p:sldId id="300" r:id="rId48"/>
    <p:sldId id="311" r:id="rId49"/>
    <p:sldId id="310" r:id="rId50"/>
    <p:sldId id="313" r:id="rId51"/>
    <p:sldId id="317" r:id="rId52"/>
    <p:sldId id="318" r:id="rId53"/>
    <p:sldId id="314" r:id="rId54"/>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97" autoAdjust="0"/>
    <p:restoredTop sz="94897" autoAdjust="0"/>
  </p:normalViewPr>
  <p:slideViewPr>
    <p:cSldViewPr>
      <p:cViewPr varScale="1">
        <p:scale>
          <a:sx n="108" d="100"/>
          <a:sy n="108" d="100"/>
        </p:scale>
        <p:origin x="163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2492" tIns="46246" rIns="92492" bIns="46246" rtlCol="0"/>
          <a:lstStyle>
            <a:lvl1pPr algn="l">
              <a:defRPr sz="1200"/>
            </a:lvl1pPr>
          </a:lstStyle>
          <a:p>
            <a:pPr>
              <a:defRPr/>
            </a:pPr>
            <a:endParaRPr lang="en-US"/>
          </a:p>
        </p:txBody>
      </p:sp>
      <p:sp>
        <p:nvSpPr>
          <p:cNvPr id="3" name="Date Placeholder 2"/>
          <p:cNvSpPr>
            <a:spLocks noGrp="1"/>
          </p:cNvSpPr>
          <p:nvPr>
            <p:ph type="dt" idx="1"/>
          </p:nvPr>
        </p:nvSpPr>
        <p:spPr>
          <a:xfrm>
            <a:off x="3937000" y="0"/>
            <a:ext cx="3011488" cy="461963"/>
          </a:xfrm>
          <a:prstGeom prst="rect">
            <a:avLst/>
          </a:prstGeom>
        </p:spPr>
        <p:txBody>
          <a:bodyPr vert="horz" lIns="92492" tIns="46246" rIns="92492" bIns="46246" rtlCol="0"/>
          <a:lstStyle>
            <a:lvl1pPr algn="r">
              <a:defRPr sz="1200"/>
            </a:lvl1pPr>
          </a:lstStyle>
          <a:p>
            <a:pPr>
              <a:defRPr/>
            </a:pPr>
            <a:fld id="{EC6ECB2C-3506-4C5C-8ECC-7688049E3412}" type="datetimeFigureOut">
              <a:rPr lang="en-US"/>
              <a:pPr>
                <a:defRPr/>
              </a:pPr>
              <a:t>12/7/2022</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pPr lvl="0"/>
            <a:endParaRPr lang="en-US" noProof="0" dirty="0"/>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2492" tIns="46246" rIns="92492" bIns="4624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525"/>
            <a:ext cx="3011488" cy="461963"/>
          </a:xfrm>
          <a:prstGeom prst="rect">
            <a:avLst/>
          </a:prstGeom>
        </p:spPr>
        <p:txBody>
          <a:bodyPr vert="horz" lIns="92492" tIns="46246" rIns="92492" bIns="46246"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2492" tIns="46246" rIns="92492" bIns="46246" rtlCol="0" anchor="b"/>
          <a:lstStyle>
            <a:lvl1pPr algn="r">
              <a:defRPr sz="1200"/>
            </a:lvl1pPr>
          </a:lstStyle>
          <a:p>
            <a:pPr>
              <a:defRPr/>
            </a:pPr>
            <a:fld id="{886F6DB6-8148-4DE8-A82E-BE7676C32B66}" type="slidenum">
              <a:rPr lang="en-US"/>
              <a:pPr>
                <a:defRPr/>
              </a:pPr>
              <a:t>‹#›</a:t>
            </a:fld>
            <a:endParaRPr lang="en-US" dirty="0"/>
          </a:p>
        </p:txBody>
      </p:sp>
    </p:spTree>
    <p:extLst>
      <p:ext uri="{BB962C8B-B14F-4D97-AF65-F5344CB8AC3E}">
        <p14:creationId xmlns:p14="http://schemas.microsoft.com/office/powerpoint/2010/main" val="26229008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86F6DB6-8148-4DE8-A82E-BE7676C32B66}" type="slidenum">
              <a:rPr lang="en-US" smtClean="0"/>
              <a:pPr>
                <a:defRPr/>
              </a:pPr>
              <a:t>1</a:t>
            </a:fld>
            <a:endParaRPr lang="en-US" dirty="0"/>
          </a:p>
        </p:txBody>
      </p:sp>
    </p:spTree>
    <p:extLst>
      <p:ext uri="{BB962C8B-B14F-4D97-AF65-F5344CB8AC3E}">
        <p14:creationId xmlns:p14="http://schemas.microsoft.com/office/powerpoint/2010/main" val="1019630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71F146-9DA0-4C10-BD88-DD54CEBB4D0F}" type="slidenum">
              <a:rPr lang="en-US" smtClean="0"/>
              <a:pPr/>
              <a:t>4</a:t>
            </a:fld>
            <a:endParaRPr lang="en-US"/>
          </a:p>
        </p:txBody>
      </p:sp>
    </p:spTree>
    <p:extLst>
      <p:ext uri="{BB962C8B-B14F-4D97-AF65-F5344CB8AC3E}">
        <p14:creationId xmlns:p14="http://schemas.microsoft.com/office/powerpoint/2010/main" val="2320090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953FA1-FFAF-45CE-A027-106E4845F843}" type="slidenum">
              <a:rPr lang="en-US" smtClean="0"/>
              <a:pPr/>
              <a:t>5</a:t>
            </a:fld>
            <a:endParaRPr lang="en-US"/>
          </a:p>
        </p:txBody>
      </p:sp>
    </p:spTree>
    <p:extLst>
      <p:ext uri="{BB962C8B-B14F-4D97-AF65-F5344CB8AC3E}">
        <p14:creationId xmlns:p14="http://schemas.microsoft.com/office/powerpoint/2010/main" val="765927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8FA860-8F7F-407E-85F8-E9E96D9D4CEE}" type="slidenum">
              <a:rPr lang="en-US" smtClean="0"/>
              <a:pPr/>
              <a:t>20</a:t>
            </a:fld>
            <a:endParaRPr lang="en-US"/>
          </a:p>
        </p:txBody>
      </p:sp>
    </p:spTree>
    <p:extLst>
      <p:ext uri="{BB962C8B-B14F-4D97-AF65-F5344CB8AC3E}">
        <p14:creationId xmlns:p14="http://schemas.microsoft.com/office/powerpoint/2010/main" val="3037054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66F17E3-7766-4CDD-868B-F9E1D5265091}" type="slidenum">
              <a:rPr lang="en-US" smtClean="0"/>
              <a:pPr/>
              <a:t>21</a:t>
            </a:fld>
            <a:endParaRPr lang="en-US"/>
          </a:p>
        </p:txBody>
      </p:sp>
    </p:spTree>
    <p:extLst>
      <p:ext uri="{BB962C8B-B14F-4D97-AF65-F5344CB8AC3E}">
        <p14:creationId xmlns:p14="http://schemas.microsoft.com/office/powerpoint/2010/main" val="4014718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B5AA67-801D-43C1-8AAE-887C08DDD593}" type="slidenum">
              <a:rPr lang="en-US" smtClean="0"/>
              <a:pPr/>
              <a:t>22</a:t>
            </a:fld>
            <a:endParaRPr lang="en-US"/>
          </a:p>
        </p:txBody>
      </p:sp>
    </p:spTree>
    <p:extLst>
      <p:ext uri="{BB962C8B-B14F-4D97-AF65-F5344CB8AC3E}">
        <p14:creationId xmlns:p14="http://schemas.microsoft.com/office/powerpoint/2010/main" val="2950768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FC9D9A-CA73-46DD-B4BD-6BD767D98C76}" type="slidenum">
              <a:rPr lang="en-US" smtClean="0"/>
              <a:pPr/>
              <a:t>23</a:t>
            </a:fld>
            <a:endParaRPr lang="en-US"/>
          </a:p>
        </p:txBody>
      </p:sp>
    </p:spTree>
    <p:extLst>
      <p:ext uri="{BB962C8B-B14F-4D97-AF65-F5344CB8AC3E}">
        <p14:creationId xmlns:p14="http://schemas.microsoft.com/office/powerpoint/2010/main" val="3048059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67FD2E-5BFD-40F9-9E52-80FB67B70182}" type="slidenum">
              <a:rPr lang="en-US" smtClean="0"/>
              <a:pPr/>
              <a:t>24</a:t>
            </a:fld>
            <a:endParaRPr lang="en-US"/>
          </a:p>
        </p:txBody>
      </p:sp>
    </p:spTree>
    <p:extLst>
      <p:ext uri="{BB962C8B-B14F-4D97-AF65-F5344CB8AC3E}">
        <p14:creationId xmlns:p14="http://schemas.microsoft.com/office/powerpoint/2010/main" val="715833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8798D0-882A-463A-B095-77ED2402D76B}" type="slidenum">
              <a:rPr lang="en-US" smtClean="0"/>
              <a:pPr/>
              <a:t>25</a:t>
            </a:fld>
            <a:endParaRPr lang="en-US"/>
          </a:p>
        </p:txBody>
      </p:sp>
    </p:spTree>
    <p:extLst>
      <p:ext uri="{BB962C8B-B14F-4D97-AF65-F5344CB8AC3E}">
        <p14:creationId xmlns:p14="http://schemas.microsoft.com/office/powerpoint/2010/main" val="29916797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936B5A2D-BD4E-46AC-B083-8D509AC9A255}" type="datetime1">
              <a:rPr lang="en-US"/>
              <a:pPr>
                <a:defRPr/>
              </a:pPr>
              <a:t>12/7/2022</a:t>
            </a:fld>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89DC8810-C517-4181-9AB3-698A8F2298C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E83041C6-DA2F-4904-9082-35B337E814B8}" type="datetime1">
              <a:rPr lang="en-US"/>
              <a:pPr>
                <a:defRPr/>
              </a:pPr>
              <a:t>12/7/2022</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77296C8-401E-4377-91A9-C041459BD2C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31EE1BFC-8A28-4F5D-82D8-E7CECF285A00}" type="datetime1">
              <a:rPr lang="en-US"/>
              <a:pPr>
                <a:defRPr/>
              </a:pPr>
              <a:t>12/7/2022</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ED08A44-1374-4F01-B134-C964510614A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p:cNvSpPr>
            <a:spLocks noGrp="1"/>
          </p:cNvSpPr>
          <p:nvPr>
            <p:ph type="dt" sz="half" idx="10"/>
          </p:nvPr>
        </p:nvSpPr>
        <p:spPr/>
        <p:txBody>
          <a:bodyPr/>
          <a:lstStyle>
            <a:lvl1pPr>
              <a:defRPr/>
            </a:lvl1pPr>
          </a:lstStyle>
          <a:p>
            <a:pPr>
              <a:defRPr/>
            </a:pPr>
            <a:fld id="{F9AC9F6A-2676-4EE4-97BE-827728B4B23B}" type="datetime1">
              <a:rPr lang="en-US"/>
              <a:pPr>
                <a:defRPr/>
              </a:pPr>
              <a:t>12/7/2022</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B1EA7F0-F8D7-4CF8-BD8E-09D0DE9532E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264AEF2F-3E4D-462E-964E-EC09BC37C9A0}" type="datetime1">
              <a:rPr lang="en-US"/>
              <a:pPr>
                <a:defRPr/>
              </a:pPr>
              <a:t>12/7/2022</a:t>
            </a:fld>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87BB41ED-F748-44C7-B3AF-DD1FE4164300}"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fld id="{0DE1F3A1-4DC8-4AB3-944A-45A94FF99431}" type="datetime1">
              <a:rPr lang="en-US"/>
              <a:pPr>
                <a:defRPr/>
              </a:pPr>
              <a:t>12/7/2022</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1F375492-8DEE-4DBF-A202-1CA6425F5086}"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fld id="{40F30F4F-5614-4E08-8281-39F7E4BD220D}" type="datetime1">
              <a:rPr lang="en-US"/>
              <a:pPr>
                <a:defRPr/>
              </a:pPr>
              <a:t>12/7/2022</a:t>
            </a:fld>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4D1D758B-EA13-4D59-810C-B4C85B257BB6}"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fld id="{1BE2F70D-2612-40FD-AF02-8D0C598CC5E3}" type="datetime1">
              <a:rPr lang="en-US"/>
              <a:pPr>
                <a:defRPr/>
              </a:pPr>
              <a:t>12/7/2022</a:t>
            </a:fld>
            <a:endParaRPr lang="en-US" dirty="0"/>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EF67E416-D8E9-408F-91DF-8EA67A1B2D57}"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4A04ED4-0171-46A6-90BA-BA50B67F4110}" type="datetime1">
              <a:rPr lang="en-US"/>
              <a:pPr>
                <a:defRPr/>
              </a:pPr>
              <a:t>12/7/2022</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C42F337-EDA2-499D-A960-5E8230C7467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6EF62DF2-9ECA-48D8-9822-A7A5EC7781AE}" type="datetime1">
              <a:rPr lang="en-US"/>
              <a:pPr>
                <a:defRPr/>
              </a:pPr>
              <a:t>12/7/2022</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ED4012CC-0361-4B31-9464-5A8DA6D83BA2}"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a:t>Click icon to add picture</a:t>
            </a: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5559C464-83BC-4146-A9BA-483B0EE5FE00}" type="datetime1">
              <a:rPr lang="en-US"/>
              <a:pPr>
                <a:defRPr/>
              </a:pPr>
              <a:t>12/7/2022</a:t>
            </a:fld>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64C8E73-E423-489C-8EE6-73B43B06C813}"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198DF11D-2AD6-4578-97E6-C0EF4EC98C0F}" type="datetime1">
              <a:rPr lang="en-US"/>
              <a:pPr>
                <a:defRPr/>
              </a:pPr>
              <a:t>12/7/2022</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5307A415-6B02-4839-8DE3-8FEE3048F1E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649" r:id="rId1"/>
    <p:sldLayoutId id="2147484645" r:id="rId2"/>
    <p:sldLayoutId id="2147484650" r:id="rId3"/>
    <p:sldLayoutId id="2147484651" r:id="rId4"/>
    <p:sldLayoutId id="2147484652" r:id="rId5"/>
    <p:sldLayoutId id="2147484653" r:id="rId6"/>
    <p:sldLayoutId id="2147484646" r:id="rId7"/>
    <p:sldLayoutId id="2147484654" r:id="rId8"/>
    <p:sldLayoutId id="2147484655" r:id="rId9"/>
    <p:sldLayoutId id="2147484647" r:id="rId10"/>
    <p:sldLayoutId id="2147484648"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8.xml"/></Relationships>
</file>

<file path=ppt/slides/_rels/slide42.xml.rels><?xml version="1.0" encoding="UTF-8" standalone="yes"?>
<Relationships xmlns="http://schemas.openxmlformats.org/package/2006/relationships"><Relationship Id="rId3" Type="http://schemas.openxmlformats.org/officeDocument/2006/relationships/hyperlink" Target="http://www.dos.ny.gov/coog/index.html" TargetMode="External"/><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3.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4.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5.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eaLnBrk="1" fontAlgn="auto" hangingPunct="1">
              <a:spcAft>
                <a:spcPts val="0"/>
              </a:spcAft>
              <a:defRPr/>
            </a:pPr>
            <a:r>
              <a:rPr lang="en-US" dirty="0"/>
              <a:t>Public Authority </a:t>
            </a:r>
            <a:br>
              <a:rPr lang="en-US" dirty="0"/>
            </a:br>
            <a:r>
              <a:rPr lang="en-US" dirty="0"/>
              <a:t>Board Member and Staff Training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Mission</a:t>
            </a:r>
          </a:p>
        </p:txBody>
      </p:sp>
      <p:sp>
        <p:nvSpPr>
          <p:cNvPr id="3" name="Content Placeholder 4"/>
          <p:cNvSpPr txBox="1">
            <a:spLocks/>
          </p:cNvSpPr>
          <p:nvPr/>
        </p:nvSpPr>
        <p:spPr>
          <a:xfrm>
            <a:off x="304800" y="1295400"/>
            <a:ext cx="8763000" cy="4864100"/>
          </a:xfrm>
          <a:prstGeom prst="rect">
            <a:avLst/>
          </a:prstGeom>
        </p:spPr>
        <p:txBody>
          <a:bodyPr/>
          <a:lstStyle/>
          <a:p>
            <a:pPr marL="365125" indent="-255588">
              <a:spcBef>
                <a:spcPts val="400"/>
              </a:spcBef>
              <a:buClr>
                <a:schemeClr val="accent1"/>
              </a:buClr>
              <a:buSzPct val="68000"/>
              <a:buFont typeface="Wingdings 3" pitchFamily="18" charset="2"/>
              <a:buChar char=""/>
              <a:defRPr/>
            </a:pPr>
            <a:r>
              <a:rPr lang="en-US" sz="2400" dirty="0">
                <a:latin typeface="+mn-lt"/>
              </a:rPr>
              <a:t>Public Authorities Law requires public authorities to develop and adopt a mission statement</a:t>
            </a:r>
          </a:p>
          <a:p>
            <a:pPr marL="365125" indent="-255588">
              <a:spcBef>
                <a:spcPts val="400"/>
              </a:spcBef>
              <a:buClr>
                <a:schemeClr val="accent1"/>
              </a:buClr>
              <a:buSzPct val="68000"/>
              <a:buFont typeface="Wingdings 3" pitchFamily="18" charset="2"/>
              <a:buChar char=""/>
              <a:defRPr/>
            </a:pPr>
            <a:endParaRPr lang="en-US" sz="2400" dirty="0">
              <a:latin typeface="+mn-lt"/>
            </a:endParaRPr>
          </a:p>
          <a:p>
            <a:pPr marL="620713" lvl="1" indent="-228600">
              <a:spcBef>
                <a:spcPts val="325"/>
              </a:spcBef>
              <a:buClr>
                <a:schemeClr val="accent1"/>
              </a:buClr>
              <a:buFont typeface="Verdana" pitchFamily="34" charset="0"/>
              <a:buChar char="◦"/>
              <a:defRPr/>
            </a:pPr>
            <a:r>
              <a:rPr lang="en-US" sz="2400" dirty="0">
                <a:latin typeface="+mn-lt"/>
              </a:rPr>
              <a:t>Boards should re-adopt mission statement annually and if changes, submit to ABO</a:t>
            </a:r>
          </a:p>
          <a:p>
            <a:pPr marL="620713" lvl="1" indent="-228600">
              <a:spcBef>
                <a:spcPts val="325"/>
              </a:spcBef>
              <a:buClr>
                <a:schemeClr val="accent1"/>
              </a:buClr>
              <a:buFont typeface="Verdana" pitchFamily="34" charset="0"/>
              <a:buChar char="◦"/>
              <a:defRPr/>
            </a:pPr>
            <a:endParaRPr lang="en-US" sz="2400" dirty="0">
              <a:latin typeface="+mn-lt"/>
            </a:endParaRPr>
          </a:p>
          <a:p>
            <a:pPr marL="620713" lvl="1" indent="-228600">
              <a:spcBef>
                <a:spcPts val="325"/>
              </a:spcBef>
              <a:buClr>
                <a:schemeClr val="accent1"/>
              </a:buClr>
              <a:buFont typeface="Verdana" pitchFamily="34" charset="0"/>
              <a:buChar char="◦"/>
              <a:defRPr/>
            </a:pPr>
            <a:r>
              <a:rPr lang="en-US" sz="2400" dirty="0">
                <a:latin typeface="+mn-lt"/>
              </a:rPr>
              <a:t>Post and maintain on web site</a:t>
            </a:r>
          </a:p>
          <a:p>
            <a:pPr marL="620713" lvl="1" indent="-228600">
              <a:spcBef>
                <a:spcPts val="325"/>
              </a:spcBef>
              <a:buClr>
                <a:schemeClr val="accent1"/>
              </a:buClr>
              <a:buFont typeface="Verdana" pitchFamily="34" charset="0"/>
              <a:buChar char="◦"/>
              <a:defRPr/>
            </a:pPr>
            <a:endParaRPr lang="en-US" sz="2400" dirty="0">
              <a:latin typeface="+mn-lt"/>
            </a:endParaRPr>
          </a:p>
          <a:p>
            <a:pPr marL="620713" lvl="1" indent="-228600">
              <a:spcBef>
                <a:spcPts val="325"/>
              </a:spcBef>
              <a:buClr>
                <a:schemeClr val="accent1"/>
              </a:buClr>
              <a:buFont typeface="Verdana" pitchFamily="34" charset="0"/>
              <a:buChar char="◦"/>
              <a:defRPr/>
            </a:pPr>
            <a:endParaRPr lang="en-US" sz="2400" dirty="0">
              <a:latin typeface="+mn-lt"/>
            </a:endParaRPr>
          </a:p>
          <a:p>
            <a:pPr marL="365125" indent="-255588">
              <a:spcBef>
                <a:spcPts val="400"/>
              </a:spcBef>
              <a:buClr>
                <a:schemeClr val="accent1"/>
              </a:buClr>
              <a:buSzPct val="68000"/>
              <a:defRPr/>
            </a:pPr>
            <a:endParaRPr lang="en-US" sz="2400" dirty="0"/>
          </a:p>
        </p:txBody>
      </p:sp>
      <p:sp>
        <p:nvSpPr>
          <p:cNvPr id="4" name="Slide Number Placeholder 3"/>
          <p:cNvSpPr>
            <a:spLocks noGrp="1"/>
          </p:cNvSpPr>
          <p:nvPr>
            <p:ph type="sldNum" sz="quarter" idx="12"/>
          </p:nvPr>
        </p:nvSpPr>
        <p:spPr/>
        <p:txBody>
          <a:bodyPr/>
          <a:lstStyle/>
          <a:p>
            <a:pPr>
              <a:defRPr/>
            </a:pPr>
            <a:fld id="{3E28A3DA-8F6B-4029-8C8F-BB477480A3EA}"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Mission </a:t>
            </a:r>
            <a:r>
              <a:rPr lang="en-US" sz="3200" dirty="0"/>
              <a:t>(continued)</a:t>
            </a:r>
          </a:p>
        </p:txBody>
      </p:sp>
      <p:sp>
        <p:nvSpPr>
          <p:cNvPr id="3" name="Content Placeholder 4"/>
          <p:cNvSpPr txBox="1">
            <a:spLocks/>
          </p:cNvSpPr>
          <p:nvPr/>
        </p:nvSpPr>
        <p:spPr>
          <a:xfrm>
            <a:off x="304800" y="1524000"/>
            <a:ext cx="7772400" cy="4864100"/>
          </a:xfrm>
          <a:prstGeom prst="rect">
            <a:avLst/>
          </a:prstGeom>
        </p:spPr>
        <p:txBody>
          <a:bodyPr/>
          <a:lstStyle/>
          <a:p>
            <a:pPr marL="365125" indent="-255588">
              <a:spcBef>
                <a:spcPts val="400"/>
              </a:spcBef>
              <a:buClr>
                <a:schemeClr val="accent1"/>
              </a:buClr>
              <a:buSzPct val="68000"/>
              <a:buFont typeface="Wingdings 3" pitchFamily="18" charset="2"/>
              <a:buChar char=""/>
              <a:defRPr/>
            </a:pPr>
            <a:r>
              <a:rPr lang="en-US" sz="2400" dirty="0">
                <a:latin typeface="+mn-lt"/>
              </a:rPr>
              <a:t>Why are mission statements important?</a:t>
            </a:r>
          </a:p>
          <a:p>
            <a:pPr marL="365125" indent="-255588">
              <a:spcBef>
                <a:spcPts val="400"/>
              </a:spcBef>
              <a:buClr>
                <a:schemeClr val="accent1"/>
              </a:buClr>
              <a:buSzPct val="68000"/>
              <a:defRPr/>
            </a:pPr>
            <a:endParaRPr lang="en-US" sz="2400" dirty="0"/>
          </a:p>
          <a:p>
            <a:pPr marL="620713" lvl="1" indent="-228600">
              <a:spcBef>
                <a:spcPts val="325"/>
              </a:spcBef>
              <a:buClr>
                <a:schemeClr val="accent1"/>
              </a:buClr>
              <a:buSzPct val="68000"/>
              <a:buFont typeface="Verdana" pitchFamily="34" charset="0"/>
              <a:buChar char="◦"/>
              <a:defRPr/>
            </a:pPr>
            <a:r>
              <a:rPr lang="en-US" sz="2400" dirty="0">
                <a:latin typeface="+mn-lt"/>
              </a:rPr>
              <a:t>Defines how a public authority will operate</a:t>
            </a:r>
          </a:p>
          <a:p>
            <a:pPr marL="620713" lvl="1" indent="-228600">
              <a:spcBef>
                <a:spcPts val="325"/>
              </a:spcBef>
              <a:buClr>
                <a:schemeClr val="accent1"/>
              </a:buClr>
              <a:buSzPct val="68000"/>
              <a:defRPr/>
            </a:pPr>
            <a:endParaRPr lang="en-US" sz="2400" dirty="0">
              <a:latin typeface="+mn-lt"/>
            </a:endParaRPr>
          </a:p>
          <a:p>
            <a:pPr marL="620713" lvl="1" indent="-228600">
              <a:spcBef>
                <a:spcPts val="325"/>
              </a:spcBef>
              <a:buClr>
                <a:schemeClr val="accent1"/>
              </a:buClr>
              <a:buSzPct val="68000"/>
              <a:buFont typeface="Verdana" pitchFamily="34" charset="0"/>
              <a:buChar char="◦"/>
              <a:defRPr/>
            </a:pPr>
            <a:r>
              <a:rPr lang="en-US" sz="2400" dirty="0">
                <a:latin typeface="+mn-lt"/>
              </a:rPr>
              <a:t>Board members cannot properly execute fiduciary duty without understanding mission statement</a:t>
            </a:r>
          </a:p>
          <a:p>
            <a:pPr marL="620713" lvl="1" indent="-228600">
              <a:spcBef>
                <a:spcPts val="325"/>
              </a:spcBef>
              <a:buClr>
                <a:schemeClr val="accent1"/>
              </a:buClr>
              <a:buSzPct val="68000"/>
              <a:buFont typeface="Verdana" pitchFamily="34" charset="0"/>
              <a:buChar char="◦"/>
              <a:defRPr/>
            </a:pPr>
            <a:endParaRPr lang="en-US" sz="2400" dirty="0">
              <a:latin typeface="+mn-lt"/>
            </a:endParaRPr>
          </a:p>
          <a:p>
            <a:pPr marL="620713" lvl="1" indent="-228600">
              <a:spcBef>
                <a:spcPts val="325"/>
              </a:spcBef>
              <a:buClr>
                <a:schemeClr val="accent1"/>
              </a:buClr>
              <a:buSzPct val="68000"/>
              <a:buFont typeface="Verdana" pitchFamily="34" charset="0"/>
              <a:buChar char="◦"/>
              <a:defRPr/>
            </a:pPr>
            <a:r>
              <a:rPr lang="en-US" sz="2400" dirty="0">
                <a:latin typeface="+mn-lt"/>
              </a:rPr>
              <a:t>Understand the mission, avoid </a:t>
            </a:r>
            <a:r>
              <a:rPr lang="en-US" sz="2400">
                <a:latin typeface="+mn-lt"/>
              </a:rPr>
              <a:t>mission creep</a:t>
            </a:r>
            <a:endParaRPr lang="en-US" sz="2400" dirty="0">
              <a:latin typeface="+mn-lt"/>
            </a:endParaRPr>
          </a:p>
          <a:p>
            <a:pPr marL="365125" indent="-255588">
              <a:spcBef>
                <a:spcPts val="400"/>
              </a:spcBef>
              <a:buClr>
                <a:schemeClr val="accent1"/>
              </a:buClr>
              <a:buSzPct val="68000"/>
              <a:buFont typeface="Wingdings 3" pitchFamily="18" charset="2"/>
              <a:buChar char=""/>
              <a:defRPr/>
            </a:pPr>
            <a:endParaRPr lang="en-US" sz="2400" dirty="0"/>
          </a:p>
          <a:p>
            <a:pPr marL="365125" indent="-255588">
              <a:spcBef>
                <a:spcPts val="400"/>
              </a:spcBef>
              <a:buClr>
                <a:schemeClr val="accent1"/>
              </a:buClr>
              <a:buSzPct val="68000"/>
              <a:defRPr/>
            </a:pPr>
            <a:endParaRPr lang="en-US" sz="2700" dirty="0">
              <a:latin typeface="+mn-lt"/>
            </a:endParaRPr>
          </a:p>
        </p:txBody>
      </p:sp>
      <p:sp>
        <p:nvSpPr>
          <p:cNvPr id="4" name="Slide Number Placeholder 3"/>
          <p:cNvSpPr>
            <a:spLocks noGrp="1"/>
          </p:cNvSpPr>
          <p:nvPr>
            <p:ph type="sldNum" sz="quarter" idx="12"/>
          </p:nvPr>
        </p:nvSpPr>
        <p:spPr/>
        <p:txBody>
          <a:bodyPr/>
          <a:lstStyle/>
          <a:p>
            <a:pPr>
              <a:defRPr/>
            </a:pPr>
            <a:fld id="{5E1913E5-4617-45AC-B2FD-3E12CA7F495C}"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eaLnBrk="1" fontAlgn="auto" hangingPunct="1">
              <a:spcAft>
                <a:spcPts val="0"/>
              </a:spcAft>
              <a:defRPr/>
            </a:pPr>
            <a:r>
              <a:rPr lang="en-US" dirty="0"/>
              <a:t>Mission </a:t>
            </a:r>
            <a:r>
              <a:rPr lang="en-US" sz="3200" dirty="0"/>
              <a:t>(continued)</a:t>
            </a:r>
          </a:p>
        </p:txBody>
      </p:sp>
      <p:sp>
        <p:nvSpPr>
          <p:cNvPr id="3" name="Content Placeholder 4"/>
          <p:cNvSpPr txBox="1">
            <a:spLocks/>
          </p:cNvSpPr>
          <p:nvPr/>
        </p:nvSpPr>
        <p:spPr>
          <a:xfrm>
            <a:off x="304800" y="1219200"/>
            <a:ext cx="7772400" cy="4559300"/>
          </a:xfrm>
          <a:prstGeom prst="rect">
            <a:avLst/>
          </a:prstGeom>
        </p:spPr>
        <p:txBody>
          <a:bodyPr/>
          <a:lstStyle/>
          <a:p>
            <a:pPr marL="365125" indent="-255588">
              <a:spcBef>
                <a:spcPts val="400"/>
              </a:spcBef>
              <a:buClr>
                <a:schemeClr val="accent1"/>
              </a:buClr>
              <a:buSzPct val="68000"/>
              <a:buFont typeface="Wingdings 3" pitchFamily="18" charset="2"/>
              <a:buChar char=""/>
              <a:defRPr/>
            </a:pPr>
            <a:r>
              <a:rPr lang="en-US" sz="2400" dirty="0">
                <a:latin typeface="+mn-lt"/>
              </a:rPr>
              <a:t>What makes a good mission statement?</a:t>
            </a:r>
          </a:p>
          <a:p>
            <a:pPr>
              <a:defRPr/>
            </a:pPr>
            <a:endParaRPr lang="en-US" dirty="0"/>
          </a:p>
          <a:p>
            <a:pPr marL="620713" lvl="1" indent="-228600">
              <a:spcBef>
                <a:spcPts val="325"/>
              </a:spcBef>
              <a:buClr>
                <a:schemeClr val="accent1"/>
              </a:buClr>
              <a:buFont typeface="Verdana" pitchFamily="34" charset="0"/>
              <a:buChar char="◦"/>
              <a:defRPr/>
            </a:pPr>
            <a:r>
              <a:rPr lang="en-US" sz="2300" dirty="0">
                <a:latin typeface="+mn-lt"/>
              </a:rPr>
              <a:t>Clear statement of purpose</a:t>
            </a:r>
          </a:p>
          <a:p>
            <a:pPr marL="620713" lvl="1" indent="-228600">
              <a:spcBef>
                <a:spcPts val="325"/>
              </a:spcBef>
              <a:buClr>
                <a:schemeClr val="accent1"/>
              </a:buClr>
              <a:buFont typeface="Verdana" pitchFamily="34" charset="0"/>
              <a:buChar char="◦"/>
              <a:defRPr/>
            </a:pPr>
            <a:endParaRPr lang="en-US" sz="2300" dirty="0">
              <a:latin typeface="+mn-lt"/>
            </a:endParaRPr>
          </a:p>
          <a:p>
            <a:pPr marL="620713" lvl="1" indent="-228600">
              <a:spcBef>
                <a:spcPts val="325"/>
              </a:spcBef>
              <a:buClr>
                <a:schemeClr val="accent1"/>
              </a:buClr>
              <a:buFont typeface="Verdana" pitchFamily="34" charset="0"/>
              <a:buChar char="◦"/>
              <a:defRPr/>
            </a:pPr>
            <a:r>
              <a:rPr lang="en-US" sz="2300" dirty="0">
                <a:latin typeface="+mn-lt"/>
              </a:rPr>
              <a:t>Includes comprehensive goals</a:t>
            </a:r>
          </a:p>
          <a:p>
            <a:pPr marL="620713" lvl="1" indent="-228600">
              <a:spcBef>
                <a:spcPts val="325"/>
              </a:spcBef>
              <a:buClr>
                <a:schemeClr val="accent1"/>
              </a:buClr>
              <a:buFont typeface="Verdana" pitchFamily="34" charset="0"/>
              <a:buChar char="◦"/>
              <a:defRPr/>
            </a:pPr>
            <a:endParaRPr lang="en-US" sz="2300" dirty="0">
              <a:latin typeface="+mn-lt"/>
            </a:endParaRPr>
          </a:p>
          <a:p>
            <a:pPr marL="620713" lvl="1" indent="-228600">
              <a:spcBef>
                <a:spcPts val="325"/>
              </a:spcBef>
              <a:buClr>
                <a:schemeClr val="accent1"/>
              </a:buClr>
              <a:buFont typeface="Verdana" pitchFamily="34" charset="0"/>
              <a:buChar char="◦"/>
              <a:defRPr/>
            </a:pPr>
            <a:r>
              <a:rPr lang="en-US" sz="2300" dirty="0">
                <a:latin typeface="+mn-lt"/>
              </a:rPr>
              <a:t>Consistent with enabling statute or articles of incorporation</a:t>
            </a:r>
          </a:p>
          <a:p>
            <a:pPr marL="620713" lvl="1" indent="-228600">
              <a:spcBef>
                <a:spcPts val="325"/>
              </a:spcBef>
              <a:buClr>
                <a:schemeClr val="accent1"/>
              </a:buClr>
              <a:defRPr/>
            </a:pPr>
            <a:endParaRPr lang="en-US" sz="2300" dirty="0">
              <a:latin typeface="+mn-lt"/>
            </a:endParaRPr>
          </a:p>
          <a:p>
            <a:pPr marL="620713" lvl="1" indent="-228600">
              <a:spcBef>
                <a:spcPts val="325"/>
              </a:spcBef>
              <a:buClr>
                <a:schemeClr val="accent1"/>
              </a:buClr>
              <a:buFont typeface="Verdana" pitchFamily="34" charset="0"/>
              <a:buChar char="◦"/>
              <a:defRPr/>
            </a:pPr>
            <a:r>
              <a:rPr lang="en-US" sz="2300" dirty="0">
                <a:latin typeface="+mn-lt"/>
              </a:rPr>
              <a:t>Easy to understand</a:t>
            </a:r>
          </a:p>
          <a:p>
            <a:pPr marL="620713" lvl="1" indent="-228600">
              <a:spcBef>
                <a:spcPts val="325"/>
              </a:spcBef>
              <a:buClr>
                <a:schemeClr val="accent1"/>
              </a:buClr>
              <a:buFont typeface="Verdana" pitchFamily="34" charset="0"/>
              <a:buChar char="◦"/>
              <a:defRPr/>
            </a:pPr>
            <a:endParaRPr lang="en-US" sz="2300" dirty="0">
              <a:latin typeface="+mn-lt"/>
            </a:endParaRPr>
          </a:p>
          <a:p>
            <a:pPr marL="620713" lvl="1" indent="-228600">
              <a:spcBef>
                <a:spcPts val="325"/>
              </a:spcBef>
              <a:buClr>
                <a:schemeClr val="accent1"/>
              </a:buClr>
              <a:defRPr/>
            </a:pPr>
            <a:endParaRPr lang="en-US" sz="2300" dirty="0">
              <a:latin typeface="+mn-lt"/>
            </a:endParaRPr>
          </a:p>
          <a:p>
            <a:pPr marL="365125" indent="-255588">
              <a:spcBef>
                <a:spcPts val="400"/>
              </a:spcBef>
              <a:buClr>
                <a:schemeClr val="accent1"/>
              </a:buClr>
              <a:buSzPct val="68000"/>
              <a:defRPr/>
            </a:pPr>
            <a:endParaRPr lang="en-US" sz="2700" dirty="0">
              <a:latin typeface="+mn-lt"/>
            </a:endParaRPr>
          </a:p>
        </p:txBody>
      </p:sp>
      <p:sp>
        <p:nvSpPr>
          <p:cNvPr id="4" name="Slide Number Placeholder 3"/>
          <p:cNvSpPr>
            <a:spLocks noGrp="1"/>
          </p:cNvSpPr>
          <p:nvPr>
            <p:ph type="sldNum" sz="quarter" idx="12"/>
          </p:nvPr>
        </p:nvSpPr>
        <p:spPr/>
        <p:txBody>
          <a:bodyPr/>
          <a:lstStyle/>
          <a:p>
            <a:pPr>
              <a:defRPr/>
            </a:pPr>
            <a:fld id="{A7A98267-583A-4799-9D9F-5384DA8ACFDA}"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Mission </a:t>
            </a:r>
            <a:r>
              <a:rPr lang="en-US" sz="3200" dirty="0"/>
              <a:t>(continued)</a:t>
            </a:r>
          </a:p>
        </p:txBody>
      </p:sp>
      <p:sp>
        <p:nvSpPr>
          <p:cNvPr id="3" name="Content Placeholder 4"/>
          <p:cNvSpPr txBox="1">
            <a:spLocks/>
          </p:cNvSpPr>
          <p:nvPr/>
        </p:nvSpPr>
        <p:spPr>
          <a:xfrm>
            <a:off x="381000" y="1371600"/>
            <a:ext cx="7772400" cy="4864100"/>
          </a:xfrm>
          <a:prstGeom prst="rect">
            <a:avLst/>
          </a:prstGeom>
        </p:spPr>
        <p:txBody>
          <a:bodyPr/>
          <a:lstStyle/>
          <a:p>
            <a:pPr marL="365125" indent="-255588">
              <a:spcBef>
                <a:spcPts val="400"/>
              </a:spcBef>
              <a:buClr>
                <a:schemeClr val="accent1"/>
              </a:buClr>
              <a:buSzPct val="68000"/>
              <a:buFont typeface="Wingdings 3" pitchFamily="18" charset="2"/>
              <a:buChar char=""/>
              <a:defRPr/>
            </a:pPr>
            <a:endParaRPr lang="en-US" sz="2400" dirty="0">
              <a:latin typeface="+mn-lt"/>
            </a:endParaRPr>
          </a:p>
          <a:p>
            <a:pPr marL="365125" lvl="1" indent="-255588">
              <a:spcBef>
                <a:spcPts val="400"/>
              </a:spcBef>
              <a:buClr>
                <a:schemeClr val="accent1"/>
              </a:buClr>
              <a:buSzPct val="68000"/>
              <a:buFont typeface="Wingdings 3" pitchFamily="18" charset="2"/>
              <a:buChar char=""/>
              <a:defRPr/>
            </a:pPr>
            <a:r>
              <a:rPr lang="en-US" sz="2400" dirty="0">
                <a:latin typeface="+mn-lt"/>
              </a:rPr>
              <a:t>Board should take the time to discuss and deliberate mission statement</a:t>
            </a:r>
          </a:p>
          <a:p>
            <a:pPr marL="365125" lvl="1" indent="-255588">
              <a:spcBef>
                <a:spcPts val="400"/>
              </a:spcBef>
              <a:buClr>
                <a:schemeClr val="accent1"/>
              </a:buClr>
              <a:buSzPct val="68000"/>
              <a:buFont typeface="Wingdings 3" pitchFamily="18" charset="2"/>
              <a:buChar char=""/>
              <a:defRPr/>
            </a:pPr>
            <a:endParaRPr lang="en-US" sz="2400" dirty="0">
              <a:latin typeface="+mn-lt"/>
            </a:endParaRPr>
          </a:p>
          <a:p>
            <a:pPr marL="822325" lvl="2" indent="-255588">
              <a:spcBef>
                <a:spcPts val="400"/>
              </a:spcBef>
              <a:buClr>
                <a:schemeClr val="accent1"/>
              </a:buClr>
              <a:buSzPct val="68000"/>
              <a:buFont typeface="Courier New" pitchFamily="49" charset="0"/>
              <a:buChar char="o"/>
              <a:defRPr/>
            </a:pPr>
            <a:r>
              <a:rPr lang="en-US" sz="2000" dirty="0">
                <a:latin typeface="+mn-lt"/>
              </a:rPr>
              <a:t>What are the values of the authority?</a:t>
            </a:r>
          </a:p>
          <a:p>
            <a:pPr marL="822325" lvl="2" indent="-255588">
              <a:spcBef>
                <a:spcPts val="400"/>
              </a:spcBef>
              <a:buClr>
                <a:schemeClr val="accent1"/>
              </a:buClr>
              <a:buSzPct val="68000"/>
              <a:buFont typeface="Courier New" pitchFamily="49" charset="0"/>
              <a:buChar char="o"/>
              <a:defRPr/>
            </a:pPr>
            <a:endParaRPr lang="en-US" sz="2000" dirty="0">
              <a:latin typeface="+mn-lt"/>
            </a:endParaRPr>
          </a:p>
          <a:p>
            <a:pPr marL="822325" lvl="1" indent="-255588">
              <a:spcBef>
                <a:spcPts val="400"/>
              </a:spcBef>
              <a:buClr>
                <a:schemeClr val="accent1"/>
              </a:buClr>
              <a:buSzPct val="68000"/>
              <a:buFont typeface="Courier New" pitchFamily="49" charset="0"/>
              <a:buChar char="o"/>
              <a:defRPr/>
            </a:pPr>
            <a:r>
              <a:rPr lang="en-US" sz="2000" dirty="0">
                <a:latin typeface="+mn-lt"/>
              </a:rPr>
              <a:t>Who are the authority’s </a:t>
            </a:r>
            <a:r>
              <a:rPr lang="en-US" sz="2000">
                <a:latin typeface="+mn-lt"/>
              </a:rPr>
              <a:t>stakeholders?</a:t>
            </a:r>
            <a:endParaRPr lang="en-US" sz="2000" dirty="0">
              <a:latin typeface="+mn-lt"/>
            </a:endParaRPr>
          </a:p>
          <a:p>
            <a:pPr marL="822325" lvl="1" indent="-255588">
              <a:spcBef>
                <a:spcPts val="400"/>
              </a:spcBef>
              <a:buClr>
                <a:schemeClr val="accent1"/>
              </a:buClr>
              <a:buSzPct val="68000"/>
              <a:buFont typeface="Courier New" pitchFamily="49" charset="0"/>
              <a:buChar char="o"/>
              <a:defRPr/>
            </a:pPr>
            <a:endParaRPr lang="en-US" sz="2000" dirty="0">
              <a:latin typeface="+mn-lt"/>
            </a:endParaRPr>
          </a:p>
          <a:p>
            <a:pPr marL="822325" lvl="1" indent="-255588">
              <a:spcBef>
                <a:spcPts val="400"/>
              </a:spcBef>
              <a:buClr>
                <a:schemeClr val="accent1"/>
              </a:buClr>
              <a:buSzPct val="68000"/>
              <a:buFont typeface="Courier New" pitchFamily="49" charset="0"/>
              <a:buChar char="o"/>
              <a:defRPr/>
            </a:pPr>
            <a:r>
              <a:rPr lang="en-US" sz="2000" dirty="0">
                <a:latin typeface="+mn-lt"/>
              </a:rPr>
              <a:t>How will the public authority meet its mission</a:t>
            </a:r>
            <a:r>
              <a:rPr lang="en-US" sz="2300" dirty="0">
                <a:latin typeface="+mn-lt"/>
              </a:rPr>
              <a:t>?</a:t>
            </a:r>
          </a:p>
          <a:p>
            <a:pPr marL="365125" indent="-255588">
              <a:spcBef>
                <a:spcPts val="400"/>
              </a:spcBef>
              <a:buClr>
                <a:schemeClr val="accent1"/>
              </a:buClr>
              <a:buSzPct val="68000"/>
              <a:defRPr/>
            </a:pPr>
            <a:endParaRPr lang="en-US" sz="2300" dirty="0"/>
          </a:p>
          <a:p>
            <a:pPr marL="365125" indent="-255588">
              <a:spcBef>
                <a:spcPts val="400"/>
              </a:spcBef>
              <a:buClr>
                <a:schemeClr val="accent1"/>
              </a:buClr>
              <a:buSzPct val="68000"/>
              <a:defRPr/>
            </a:pPr>
            <a:endParaRPr lang="en-US" sz="2300" dirty="0">
              <a:latin typeface="+mn-lt"/>
            </a:endParaRPr>
          </a:p>
          <a:p>
            <a:pPr marL="365125" indent="-255588">
              <a:spcBef>
                <a:spcPts val="400"/>
              </a:spcBef>
              <a:buClr>
                <a:schemeClr val="accent1"/>
              </a:buClr>
              <a:buSzPct val="68000"/>
              <a:defRPr/>
            </a:pPr>
            <a:endParaRPr lang="en-US" sz="2700" dirty="0">
              <a:latin typeface="+mn-lt"/>
            </a:endParaRPr>
          </a:p>
        </p:txBody>
      </p:sp>
      <p:sp>
        <p:nvSpPr>
          <p:cNvPr id="4" name="Slide Number Placeholder 3"/>
          <p:cNvSpPr>
            <a:spLocks noGrp="1"/>
          </p:cNvSpPr>
          <p:nvPr>
            <p:ph type="sldNum" sz="quarter" idx="12"/>
          </p:nvPr>
        </p:nvSpPr>
        <p:spPr/>
        <p:txBody>
          <a:bodyPr/>
          <a:lstStyle/>
          <a:p>
            <a:pPr>
              <a:defRPr/>
            </a:pPr>
            <a:fld id="{1EDF9543-F795-4F7F-BB6C-46FE80FB6AB1}"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Independence</a:t>
            </a:r>
          </a:p>
        </p:txBody>
      </p:sp>
      <p:sp>
        <p:nvSpPr>
          <p:cNvPr id="4" name="Content Placeholder 4"/>
          <p:cNvSpPr txBox="1">
            <a:spLocks/>
          </p:cNvSpPr>
          <p:nvPr/>
        </p:nvSpPr>
        <p:spPr>
          <a:xfrm>
            <a:off x="304800" y="1524000"/>
            <a:ext cx="7772400" cy="4864100"/>
          </a:xfrm>
          <a:prstGeom prst="rect">
            <a:avLst/>
          </a:prstGeom>
        </p:spPr>
        <p:txBody>
          <a:bodyPr/>
          <a:lstStyle/>
          <a:p>
            <a:pPr marL="365125" indent="-255588">
              <a:spcBef>
                <a:spcPts val="400"/>
              </a:spcBef>
              <a:buClr>
                <a:schemeClr val="accent1"/>
              </a:buClr>
              <a:buSzPct val="68000"/>
              <a:buFont typeface="Wingdings 3" pitchFamily="18" charset="2"/>
              <a:buChar char=""/>
              <a:defRPr/>
            </a:pPr>
            <a:r>
              <a:rPr lang="en-US" sz="2000" dirty="0">
                <a:latin typeface="+mn-lt"/>
              </a:rPr>
              <a:t>The term “independent” has two different meanings</a:t>
            </a:r>
          </a:p>
          <a:p>
            <a:pPr marL="365125" indent="-255588">
              <a:spcBef>
                <a:spcPts val="400"/>
              </a:spcBef>
              <a:buClr>
                <a:schemeClr val="accent1"/>
              </a:buClr>
              <a:buSzPct val="68000"/>
              <a:buFont typeface="Wingdings 3" pitchFamily="18" charset="2"/>
              <a:buChar char=""/>
              <a:defRPr/>
            </a:pPr>
            <a:endParaRPr lang="en-US" sz="2000" dirty="0">
              <a:latin typeface="+mn-lt"/>
            </a:endParaRPr>
          </a:p>
          <a:p>
            <a:pPr marL="566737" indent="-457200">
              <a:spcBef>
                <a:spcPts val="400"/>
              </a:spcBef>
              <a:buClr>
                <a:schemeClr val="accent1"/>
              </a:buClr>
              <a:buSzPct val="68000"/>
              <a:buFont typeface="+mj-lt"/>
              <a:buAutoNum type="arabicPeriod"/>
              <a:defRPr/>
            </a:pPr>
            <a:r>
              <a:rPr lang="en-US" sz="2000" dirty="0">
                <a:latin typeface="+mn-lt"/>
              </a:rPr>
              <a:t>Majority of board members must be independent</a:t>
            </a:r>
          </a:p>
          <a:p>
            <a:pPr marL="365125" indent="-255588">
              <a:spcBef>
                <a:spcPts val="400"/>
              </a:spcBef>
              <a:buClr>
                <a:schemeClr val="accent1"/>
              </a:buClr>
              <a:buSzPct val="68000"/>
              <a:defRPr/>
            </a:pPr>
            <a:endParaRPr lang="en-US" sz="2000" dirty="0">
              <a:latin typeface="+mn-lt"/>
            </a:endParaRPr>
          </a:p>
          <a:p>
            <a:pPr marL="620713" lvl="1" indent="-228600">
              <a:spcBef>
                <a:spcPts val="325"/>
              </a:spcBef>
              <a:buClr>
                <a:schemeClr val="accent1"/>
              </a:buClr>
              <a:buFont typeface="Verdana" pitchFamily="34" charset="0"/>
              <a:buChar char="◦"/>
              <a:defRPr/>
            </a:pPr>
            <a:r>
              <a:rPr lang="en-US" sz="2000" dirty="0">
                <a:latin typeface="+mn-lt"/>
              </a:rPr>
              <a:t>Financial and Personal Independence</a:t>
            </a:r>
          </a:p>
          <a:p>
            <a:pPr marL="620713" lvl="1" indent="-228600">
              <a:spcBef>
                <a:spcPts val="325"/>
              </a:spcBef>
              <a:buClr>
                <a:schemeClr val="accent1"/>
              </a:buClr>
              <a:defRPr/>
            </a:pPr>
            <a:endParaRPr lang="en-US" sz="2000" dirty="0">
              <a:latin typeface="+mn-lt"/>
            </a:endParaRPr>
          </a:p>
          <a:p>
            <a:pPr marL="620713" lvl="1" indent="-228600">
              <a:spcBef>
                <a:spcPts val="325"/>
              </a:spcBef>
              <a:buClr>
                <a:schemeClr val="accent1"/>
              </a:buClr>
              <a:buFont typeface="Verdana" pitchFamily="34" charset="0"/>
              <a:buChar char="◦"/>
              <a:defRPr/>
            </a:pPr>
            <a:r>
              <a:rPr lang="en-US" sz="2000" dirty="0">
                <a:latin typeface="+mn-lt"/>
              </a:rPr>
              <a:t>Public Authorities Law defines board member independence from a public authority see Policy Guidance 07-01</a:t>
            </a:r>
          </a:p>
          <a:p>
            <a:pPr marL="620713" lvl="1" indent="-228600">
              <a:spcBef>
                <a:spcPts val="325"/>
              </a:spcBef>
              <a:buClr>
                <a:schemeClr val="accent1"/>
              </a:buClr>
              <a:defRPr/>
            </a:pPr>
            <a:endParaRPr lang="en-US" sz="2000" dirty="0">
              <a:latin typeface="+mn-lt"/>
            </a:endParaRPr>
          </a:p>
          <a:p>
            <a:pPr marL="620713" lvl="1" indent="-228600">
              <a:spcBef>
                <a:spcPts val="325"/>
              </a:spcBef>
              <a:buClr>
                <a:schemeClr val="accent1"/>
              </a:buClr>
              <a:buFont typeface="Verdana" pitchFamily="34" charset="0"/>
              <a:buChar char="◦"/>
              <a:defRPr/>
            </a:pPr>
            <a:r>
              <a:rPr lang="en-US" sz="2000" dirty="0">
                <a:latin typeface="+mn-lt"/>
              </a:rPr>
              <a:t>What if a board member is not independent?</a:t>
            </a:r>
          </a:p>
          <a:p>
            <a:pPr marL="1316038" lvl="3" indent="-228600" eaLnBrk="0" hangingPunct="0">
              <a:spcBef>
                <a:spcPts val="350"/>
              </a:spcBef>
              <a:buClr>
                <a:schemeClr val="accent2"/>
              </a:buClr>
              <a:buSzPct val="100000"/>
              <a:buFont typeface="Wingdings 2" pitchFamily="18" charset="2"/>
              <a:buChar char=""/>
              <a:defRPr/>
            </a:pPr>
            <a:r>
              <a:rPr lang="en-US" dirty="0">
                <a:latin typeface="+mn-lt"/>
              </a:rPr>
              <a:t>Disclose information and recuse themselves</a:t>
            </a:r>
          </a:p>
          <a:p>
            <a:pPr marL="620713" lvl="1" indent="-228600">
              <a:spcBef>
                <a:spcPts val="325"/>
              </a:spcBef>
              <a:buClr>
                <a:schemeClr val="accent1"/>
              </a:buClr>
              <a:buSzPct val="68000"/>
              <a:defRPr/>
            </a:pPr>
            <a:endParaRPr lang="en-US" sz="2300" dirty="0">
              <a:latin typeface="+mn-lt"/>
            </a:endParaRPr>
          </a:p>
          <a:p>
            <a:pPr marL="620713" lvl="1" indent="-228600">
              <a:spcBef>
                <a:spcPts val="325"/>
              </a:spcBef>
              <a:buClr>
                <a:schemeClr val="accent1"/>
              </a:buClr>
              <a:buSzPct val="68000"/>
              <a:defRPr/>
            </a:pPr>
            <a:endParaRPr lang="en-US" sz="2300" dirty="0">
              <a:latin typeface="+mn-lt"/>
            </a:endParaRPr>
          </a:p>
          <a:p>
            <a:pPr marL="620713" lvl="1" indent="-228600">
              <a:spcBef>
                <a:spcPts val="325"/>
              </a:spcBef>
              <a:buClr>
                <a:schemeClr val="accent1"/>
              </a:buClr>
              <a:buSzPct val="68000"/>
              <a:defRPr/>
            </a:pPr>
            <a:endParaRPr lang="en-US" sz="2300" dirty="0">
              <a:latin typeface="+mn-lt"/>
            </a:endParaRPr>
          </a:p>
          <a:p>
            <a:pPr marL="163513" indent="-228600">
              <a:spcBef>
                <a:spcPts val="325"/>
              </a:spcBef>
              <a:buClr>
                <a:schemeClr val="accent1"/>
              </a:buClr>
              <a:defRPr/>
            </a:pPr>
            <a:endParaRPr lang="en-US" sz="2300" dirty="0">
              <a:latin typeface="+mn-lt"/>
            </a:endParaRPr>
          </a:p>
          <a:p>
            <a:pPr marL="620713" lvl="1" indent="-228600">
              <a:spcBef>
                <a:spcPts val="325"/>
              </a:spcBef>
              <a:buClr>
                <a:schemeClr val="accent1"/>
              </a:buClr>
              <a:buFont typeface="Verdana" pitchFamily="34" charset="0"/>
              <a:buChar char="◦"/>
              <a:defRPr/>
            </a:pPr>
            <a:endParaRPr lang="en-US" sz="2300" dirty="0">
              <a:latin typeface="+mn-lt"/>
            </a:endParaRPr>
          </a:p>
          <a:p>
            <a:pPr marL="365125" indent="-255588">
              <a:spcBef>
                <a:spcPts val="400"/>
              </a:spcBef>
              <a:buClr>
                <a:schemeClr val="accent1"/>
              </a:buClr>
              <a:buSzPct val="68000"/>
              <a:buFont typeface="Wingdings 3" pitchFamily="18" charset="2"/>
              <a:buChar char=""/>
              <a:defRPr/>
            </a:pPr>
            <a:endParaRPr lang="en-US" sz="2700" dirty="0">
              <a:latin typeface="+mn-lt"/>
            </a:endParaRPr>
          </a:p>
        </p:txBody>
      </p:sp>
      <p:sp>
        <p:nvSpPr>
          <p:cNvPr id="5" name="Slide Number Placeholder 4"/>
          <p:cNvSpPr>
            <a:spLocks noGrp="1"/>
          </p:cNvSpPr>
          <p:nvPr>
            <p:ph type="sldNum" sz="quarter" idx="12"/>
          </p:nvPr>
        </p:nvSpPr>
        <p:spPr/>
        <p:txBody>
          <a:bodyPr/>
          <a:lstStyle/>
          <a:p>
            <a:pPr>
              <a:defRPr/>
            </a:pPr>
            <a:fld id="{00B25448-FCD7-4CD4-AB6D-5EF6AD9B347C}"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Independence (continued)</a:t>
            </a:r>
          </a:p>
        </p:txBody>
      </p:sp>
      <p:sp>
        <p:nvSpPr>
          <p:cNvPr id="4" name="Content Placeholder 4"/>
          <p:cNvSpPr txBox="1">
            <a:spLocks/>
          </p:cNvSpPr>
          <p:nvPr/>
        </p:nvSpPr>
        <p:spPr>
          <a:xfrm>
            <a:off x="304800" y="1524000"/>
            <a:ext cx="7772400" cy="4864100"/>
          </a:xfrm>
          <a:prstGeom prst="rect">
            <a:avLst/>
          </a:prstGeom>
        </p:spPr>
        <p:txBody>
          <a:bodyPr/>
          <a:lstStyle/>
          <a:p>
            <a:pPr marL="620713" lvl="1" indent="-228600">
              <a:spcBef>
                <a:spcPts val="325"/>
              </a:spcBef>
              <a:buClr>
                <a:schemeClr val="accent1"/>
              </a:buClr>
              <a:buSzPct val="68000"/>
              <a:defRPr/>
            </a:pPr>
            <a:endParaRPr lang="en-US" sz="2300" dirty="0">
              <a:latin typeface="+mn-lt"/>
            </a:endParaRPr>
          </a:p>
          <a:p>
            <a:pPr marL="566737" indent="-457200">
              <a:spcBef>
                <a:spcPts val="400"/>
              </a:spcBef>
              <a:buClr>
                <a:schemeClr val="accent1"/>
              </a:buClr>
              <a:buSzPct val="68000"/>
              <a:buFont typeface="+mj-lt"/>
              <a:buAutoNum type="arabicPeriod" startAt="2"/>
              <a:defRPr/>
            </a:pPr>
            <a:r>
              <a:rPr lang="en-US" sz="2400" dirty="0">
                <a:latin typeface="+mn-lt"/>
              </a:rPr>
              <a:t>Board members must demonstrate independent judgment and action</a:t>
            </a:r>
          </a:p>
          <a:p>
            <a:pPr marL="365125" indent="-255588">
              <a:spcBef>
                <a:spcPts val="400"/>
              </a:spcBef>
              <a:buClr>
                <a:schemeClr val="accent1"/>
              </a:buClr>
              <a:buSzPct val="68000"/>
              <a:defRPr/>
            </a:pPr>
            <a:endParaRPr lang="en-US" sz="2400" dirty="0">
              <a:latin typeface="+mn-lt"/>
            </a:endParaRPr>
          </a:p>
          <a:p>
            <a:pPr marL="620713" lvl="1" indent="-228600">
              <a:spcBef>
                <a:spcPts val="325"/>
              </a:spcBef>
              <a:buClr>
                <a:schemeClr val="accent1"/>
              </a:buClr>
              <a:buSzPct val="68000"/>
              <a:buFont typeface="Verdana" pitchFamily="34" charset="0"/>
              <a:buChar char="◦"/>
              <a:defRPr/>
            </a:pPr>
            <a:r>
              <a:rPr lang="en-US" sz="2300" dirty="0">
                <a:latin typeface="+mn-lt"/>
              </a:rPr>
              <a:t>Listen to constituents and gather information to make an informed decision</a:t>
            </a:r>
          </a:p>
          <a:p>
            <a:pPr marL="620713" lvl="1" indent="-228600">
              <a:spcBef>
                <a:spcPts val="325"/>
              </a:spcBef>
              <a:buClr>
                <a:schemeClr val="accent1"/>
              </a:buClr>
              <a:buSzPct val="68000"/>
              <a:defRPr/>
            </a:pPr>
            <a:endParaRPr lang="en-US" sz="2300" dirty="0">
              <a:latin typeface="+mn-lt"/>
            </a:endParaRPr>
          </a:p>
          <a:p>
            <a:pPr marL="620713" lvl="1" indent="-228600">
              <a:spcBef>
                <a:spcPts val="325"/>
              </a:spcBef>
              <a:buClr>
                <a:schemeClr val="accent1"/>
              </a:buClr>
              <a:buSzPct val="68000"/>
              <a:buFont typeface="Verdana" pitchFamily="34" charset="0"/>
              <a:buChar char="◦"/>
              <a:defRPr/>
            </a:pPr>
            <a:r>
              <a:rPr lang="en-US" sz="2300" dirty="0">
                <a:latin typeface="+mn-lt"/>
              </a:rPr>
              <a:t>The ultimate decision in voting is that of the board member</a:t>
            </a:r>
          </a:p>
          <a:p>
            <a:pPr marL="620713" lvl="1" indent="-228600">
              <a:spcBef>
                <a:spcPts val="325"/>
              </a:spcBef>
              <a:buClr>
                <a:schemeClr val="accent1"/>
              </a:buClr>
              <a:buSzPct val="68000"/>
              <a:defRPr/>
            </a:pPr>
            <a:endParaRPr lang="en-US" sz="2300" dirty="0">
              <a:latin typeface="+mn-lt"/>
            </a:endParaRPr>
          </a:p>
          <a:p>
            <a:pPr marL="620713" lvl="1" indent="-228600">
              <a:spcBef>
                <a:spcPts val="325"/>
              </a:spcBef>
              <a:buClr>
                <a:schemeClr val="accent1"/>
              </a:buClr>
              <a:buSzPct val="68000"/>
              <a:defRPr/>
            </a:pPr>
            <a:endParaRPr lang="en-US" sz="2300" dirty="0">
              <a:latin typeface="+mn-lt"/>
            </a:endParaRPr>
          </a:p>
          <a:p>
            <a:pPr marL="620713" lvl="1" indent="-228600">
              <a:spcBef>
                <a:spcPts val="325"/>
              </a:spcBef>
              <a:buClr>
                <a:schemeClr val="accent1"/>
              </a:buClr>
              <a:buSzPct val="68000"/>
              <a:defRPr/>
            </a:pPr>
            <a:endParaRPr lang="en-US" sz="2300" dirty="0">
              <a:latin typeface="+mn-lt"/>
            </a:endParaRPr>
          </a:p>
          <a:p>
            <a:pPr marL="163513" indent="-228600">
              <a:spcBef>
                <a:spcPts val="325"/>
              </a:spcBef>
              <a:buClr>
                <a:schemeClr val="accent1"/>
              </a:buClr>
              <a:defRPr/>
            </a:pPr>
            <a:endParaRPr lang="en-US" sz="2300" dirty="0">
              <a:latin typeface="+mn-lt"/>
            </a:endParaRPr>
          </a:p>
          <a:p>
            <a:pPr marL="620713" lvl="1" indent="-228600">
              <a:spcBef>
                <a:spcPts val="325"/>
              </a:spcBef>
              <a:buClr>
                <a:schemeClr val="accent1"/>
              </a:buClr>
              <a:buFont typeface="Verdana" pitchFamily="34" charset="0"/>
              <a:buChar char="◦"/>
              <a:defRPr/>
            </a:pPr>
            <a:endParaRPr lang="en-US" sz="2300" dirty="0">
              <a:latin typeface="+mn-lt"/>
            </a:endParaRPr>
          </a:p>
          <a:p>
            <a:pPr marL="365125" indent="-255588">
              <a:spcBef>
                <a:spcPts val="400"/>
              </a:spcBef>
              <a:buClr>
                <a:schemeClr val="accent1"/>
              </a:buClr>
              <a:buSzPct val="68000"/>
              <a:buFont typeface="Wingdings 3" pitchFamily="18" charset="2"/>
              <a:buChar char=""/>
              <a:defRPr/>
            </a:pPr>
            <a:endParaRPr lang="en-US" sz="2700" dirty="0">
              <a:latin typeface="+mn-lt"/>
            </a:endParaRPr>
          </a:p>
        </p:txBody>
      </p:sp>
      <p:sp>
        <p:nvSpPr>
          <p:cNvPr id="5" name="Slide Number Placeholder 4"/>
          <p:cNvSpPr>
            <a:spLocks noGrp="1"/>
          </p:cNvSpPr>
          <p:nvPr>
            <p:ph type="sldNum" sz="quarter" idx="12"/>
          </p:nvPr>
        </p:nvSpPr>
        <p:spPr/>
        <p:txBody>
          <a:bodyPr/>
          <a:lstStyle/>
          <a:p>
            <a:pPr>
              <a:defRPr/>
            </a:pPr>
            <a:fld id="{3AFDA640-DD89-4709-9F5E-F54CD3E24379}"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Ethical Considerations</a:t>
            </a:r>
          </a:p>
        </p:txBody>
      </p:sp>
      <p:sp>
        <p:nvSpPr>
          <p:cNvPr id="4" name="Slide Number Placeholder 3"/>
          <p:cNvSpPr>
            <a:spLocks noGrp="1"/>
          </p:cNvSpPr>
          <p:nvPr>
            <p:ph type="sldNum" sz="quarter" idx="12"/>
          </p:nvPr>
        </p:nvSpPr>
        <p:spPr/>
        <p:txBody>
          <a:bodyPr/>
          <a:lstStyle/>
          <a:p>
            <a:pPr>
              <a:defRPr/>
            </a:pPr>
            <a:fld id="{9834A987-FCF4-4D69-BC75-4D6BB77D8EC6}" type="slidenum">
              <a:rPr lang="en-US" smtClean="0"/>
              <a:pPr>
                <a:defRPr/>
              </a:pPr>
              <a:t>16</a:t>
            </a:fld>
            <a:endParaRPr lang="en-US" dirty="0"/>
          </a:p>
        </p:txBody>
      </p:sp>
      <p:sp>
        <p:nvSpPr>
          <p:cNvPr id="3" name="Content Placeholder 4"/>
          <p:cNvSpPr txBox="1">
            <a:spLocks/>
          </p:cNvSpPr>
          <p:nvPr/>
        </p:nvSpPr>
        <p:spPr>
          <a:xfrm>
            <a:off x="304800" y="1524000"/>
            <a:ext cx="7772400" cy="4864100"/>
          </a:xfrm>
          <a:prstGeom prst="rect">
            <a:avLst/>
          </a:prstGeom>
        </p:spPr>
        <p:txBody>
          <a:bodyPr/>
          <a:lstStyle/>
          <a:p>
            <a:pPr marL="365125" indent="-255588">
              <a:spcBef>
                <a:spcPts val="400"/>
              </a:spcBef>
              <a:buClr>
                <a:schemeClr val="accent1"/>
              </a:buClr>
              <a:buSzPct val="68000"/>
              <a:buFont typeface="Wingdings 3" pitchFamily="18" charset="2"/>
              <a:buChar char=""/>
              <a:defRPr/>
            </a:pPr>
            <a:r>
              <a:rPr lang="en-US" sz="2000" dirty="0">
                <a:latin typeface="+mn-lt"/>
              </a:rPr>
              <a:t>All authorities must establish a Code of Ethics (see ABO recommended practice)</a:t>
            </a:r>
          </a:p>
          <a:p>
            <a:pPr marL="365125" indent="-255588">
              <a:spcBef>
                <a:spcPts val="400"/>
              </a:spcBef>
              <a:buClr>
                <a:schemeClr val="accent1"/>
              </a:buClr>
              <a:buSzPct val="68000"/>
              <a:buFont typeface="Wingdings 3" pitchFamily="18" charset="2"/>
              <a:buChar char=""/>
              <a:defRPr/>
            </a:pPr>
            <a:r>
              <a:rPr lang="en-US" sz="2000" dirty="0">
                <a:latin typeface="+mn-lt"/>
              </a:rPr>
              <a:t>State Board members must comply with provisions of Public Officers Law and Public Authorities Law</a:t>
            </a:r>
          </a:p>
          <a:p>
            <a:pPr marL="365125" indent="-255588">
              <a:spcBef>
                <a:spcPts val="400"/>
              </a:spcBef>
              <a:buClr>
                <a:schemeClr val="accent1"/>
              </a:buClr>
              <a:buSzPct val="68000"/>
              <a:buFont typeface="Wingdings 3" pitchFamily="18" charset="2"/>
              <a:buChar char=""/>
              <a:defRPr/>
            </a:pPr>
            <a:r>
              <a:rPr lang="en-US" sz="2000" dirty="0">
                <a:latin typeface="+mn-lt"/>
              </a:rPr>
              <a:t>IDA’s must comply with General Municipal Law and Public Authorities Law</a:t>
            </a:r>
          </a:p>
          <a:p>
            <a:pPr marL="365125" indent="-255588">
              <a:spcBef>
                <a:spcPts val="400"/>
              </a:spcBef>
              <a:buClr>
                <a:schemeClr val="accent1"/>
              </a:buClr>
              <a:buSzPct val="68000"/>
              <a:buFont typeface="Wingdings 3" pitchFamily="18" charset="2"/>
              <a:buChar char=""/>
              <a:defRPr/>
            </a:pPr>
            <a:r>
              <a:rPr lang="en-US" sz="2000" dirty="0">
                <a:latin typeface="+mn-lt"/>
              </a:rPr>
              <a:t>Local Development Corporations must comply with NFP Corporation Law and Public Authorities Law</a:t>
            </a:r>
          </a:p>
          <a:p>
            <a:pPr marL="365125" indent="-255588">
              <a:spcBef>
                <a:spcPts val="400"/>
              </a:spcBef>
              <a:buClr>
                <a:schemeClr val="accent1"/>
              </a:buClr>
              <a:buSzPct val="68000"/>
              <a:buFont typeface="Wingdings 3" pitchFamily="18" charset="2"/>
              <a:buChar char=""/>
              <a:defRPr/>
            </a:pPr>
            <a:r>
              <a:rPr lang="en-US" sz="2000" dirty="0">
                <a:latin typeface="+mn-lt"/>
              </a:rPr>
              <a:t>No gifts are to be accepted</a:t>
            </a:r>
          </a:p>
          <a:p>
            <a:pPr marL="365125" indent="-255588">
              <a:spcBef>
                <a:spcPts val="400"/>
              </a:spcBef>
              <a:buClr>
                <a:schemeClr val="accent1"/>
              </a:buClr>
              <a:buSzPct val="68000"/>
              <a:buFont typeface="Wingdings 3" pitchFamily="18" charset="2"/>
              <a:buChar char=""/>
              <a:defRPr/>
            </a:pPr>
            <a:r>
              <a:rPr lang="en-US" sz="2000" dirty="0">
                <a:latin typeface="+mn-lt"/>
              </a:rPr>
              <a:t>Lobbying </a:t>
            </a:r>
          </a:p>
          <a:p>
            <a:pPr marL="365125" indent="-255588">
              <a:spcBef>
                <a:spcPts val="400"/>
              </a:spcBef>
              <a:buClr>
                <a:schemeClr val="accent1"/>
              </a:buClr>
              <a:buSzPct val="68000"/>
              <a:buFont typeface="Wingdings 3" pitchFamily="18" charset="2"/>
              <a:buChar char=""/>
              <a:defRPr/>
            </a:pPr>
            <a:r>
              <a:rPr lang="en-US" sz="2000" dirty="0">
                <a:latin typeface="+mn-lt"/>
              </a:rPr>
              <a:t>Avoid conflict or even the appearance of conflict</a:t>
            </a:r>
          </a:p>
          <a:p>
            <a:pPr marL="365125" indent="-255588">
              <a:spcBef>
                <a:spcPts val="400"/>
              </a:spcBef>
              <a:buClr>
                <a:schemeClr val="accent1"/>
              </a:buClr>
              <a:buSzPct val="68000"/>
              <a:buFont typeface="Wingdings 3" pitchFamily="18" charset="2"/>
              <a:buChar char=""/>
              <a:defRPr/>
            </a:pPr>
            <a:endParaRPr lang="en-US" sz="2400" dirty="0">
              <a:latin typeface="+mn-lt"/>
            </a:endParaRPr>
          </a:p>
          <a:p>
            <a:pPr marL="620713" lvl="1" indent="-228600">
              <a:spcBef>
                <a:spcPts val="325"/>
              </a:spcBef>
              <a:buClr>
                <a:schemeClr val="accent1"/>
              </a:buClr>
              <a:defRPr/>
            </a:pPr>
            <a:endParaRPr lang="en-US" sz="2300" dirty="0">
              <a:latin typeface="+mn-lt"/>
            </a:endParaRPr>
          </a:p>
          <a:p>
            <a:pPr marL="620713" lvl="1" indent="-228600">
              <a:spcBef>
                <a:spcPts val="325"/>
              </a:spcBef>
              <a:buClr>
                <a:schemeClr val="accent1"/>
              </a:buClr>
              <a:defRPr/>
            </a:pPr>
            <a:endParaRPr lang="en-US" sz="2300" dirty="0">
              <a:latin typeface="+mn-lt"/>
            </a:endParaRPr>
          </a:p>
          <a:p>
            <a:pPr marL="365125" indent="-255588">
              <a:spcBef>
                <a:spcPts val="400"/>
              </a:spcBef>
              <a:buClr>
                <a:schemeClr val="accent1"/>
              </a:buClr>
              <a:buSzPct val="68000"/>
              <a:defRPr/>
            </a:pPr>
            <a:endParaRPr lang="en-US" sz="2300" dirty="0">
              <a:latin typeface="+mn-lt"/>
            </a:endParaRPr>
          </a:p>
          <a:p>
            <a:pPr marL="620713" lvl="1" indent="-228600">
              <a:spcBef>
                <a:spcPts val="325"/>
              </a:spcBef>
              <a:buClr>
                <a:schemeClr val="accent1"/>
              </a:buClr>
              <a:defRPr/>
            </a:pPr>
            <a:endParaRPr lang="en-US" sz="2300" dirty="0">
              <a:latin typeface="+mn-lt"/>
            </a:endParaRPr>
          </a:p>
          <a:p>
            <a:pPr marL="163513" indent="-228600">
              <a:spcBef>
                <a:spcPts val="325"/>
              </a:spcBef>
              <a:buClr>
                <a:schemeClr val="accent1"/>
              </a:buClr>
              <a:defRPr/>
            </a:pPr>
            <a:endParaRPr lang="en-US" sz="2300" dirty="0">
              <a:latin typeface="+mn-lt"/>
            </a:endParaRPr>
          </a:p>
          <a:p>
            <a:pPr marL="620713" lvl="1" indent="-228600">
              <a:spcBef>
                <a:spcPts val="325"/>
              </a:spcBef>
              <a:buClr>
                <a:schemeClr val="accent1"/>
              </a:buClr>
              <a:buFont typeface="Verdana" pitchFamily="34" charset="0"/>
              <a:buChar char="◦"/>
              <a:defRPr/>
            </a:pPr>
            <a:endParaRPr lang="en-US" sz="2300" dirty="0">
              <a:latin typeface="+mn-lt"/>
            </a:endParaRPr>
          </a:p>
          <a:p>
            <a:pPr marL="365125" indent="-255588">
              <a:spcBef>
                <a:spcPts val="400"/>
              </a:spcBef>
              <a:buClr>
                <a:schemeClr val="accent1"/>
              </a:buClr>
              <a:buSzPct val="68000"/>
              <a:buFont typeface="Wingdings 3" pitchFamily="18" charset="2"/>
              <a:buChar char=""/>
              <a:defRPr/>
            </a:pPr>
            <a:endParaRPr lang="en-US" sz="2700" dirty="0">
              <a:latin typeface="+mn-lt"/>
            </a:endParaRP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Risk Management</a:t>
            </a:r>
          </a:p>
        </p:txBody>
      </p:sp>
      <p:sp>
        <p:nvSpPr>
          <p:cNvPr id="3" name="Content Placeholder 4"/>
          <p:cNvSpPr txBox="1">
            <a:spLocks/>
          </p:cNvSpPr>
          <p:nvPr/>
        </p:nvSpPr>
        <p:spPr>
          <a:xfrm>
            <a:off x="304800" y="1417638"/>
            <a:ext cx="7772400" cy="4635500"/>
          </a:xfrm>
          <a:prstGeom prst="rect">
            <a:avLst/>
          </a:prstGeom>
        </p:spPr>
        <p:txBody>
          <a:bodyPr/>
          <a:lstStyle/>
          <a:p>
            <a:pPr marL="365125" indent="-255588">
              <a:spcBef>
                <a:spcPts val="400"/>
              </a:spcBef>
              <a:buClr>
                <a:schemeClr val="accent1"/>
              </a:buClr>
              <a:buSzPct val="68000"/>
              <a:buFont typeface="Wingdings 3" pitchFamily="18" charset="2"/>
              <a:buChar char=""/>
              <a:defRPr/>
            </a:pPr>
            <a:r>
              <a:rPr lang="en-US" sz="2000" dirty="0">
                <a:latin typeface="+mn-lt"/>
              </a:rPr>
              <a:t>What is risk? </a:t>
            </a:r>
          </a:p>
          <a:p>
            <a:pPr marL="822325" lvl="1" indent="-255588">
              <a:spcBef>
                <a:spcPts val="400"/>
              </a:spcBef>
              <a:buClr>
                <a:schemeClr val="accent1"/>
              </a:buClr>
              <a:buSzPct val="68000"/>
              <a:buFont typeface="Courier New" pitchFamily="49" charset="0"/>
              <a:buChar char="o"/>
              <a:defRPr/>
            </a:pPr>
            <a:r>
              <a:rPr lang="en-US" sz="2000" dirty="0">
                <a:latin typeface="+mn-lt"/>
              </a:rPr>
              <a:t>Chance of injury, damage, or loss</a:t>
            </a:r>
          </a:p>
          <a:p>
            <a:pPr marL="822325" lvl="1" indent="-255588">
              <a:spcBef>
                <a:spcPts val="400"/>
              </a:spcBef>
              <a:buClr>
                <a:schemeClr val="accent1"/>
              </a:buClr>
              <a:buSzPct val="68000"/>
              <a:buFont typeface="Courier New" pitchFamily="49" charset="0"/>
              <a:buChar char="o"/>
              <a:defRPr/>
            </a:pPr>
            <a:r>
              <a:rPr lang="en-US" sz="2000" dirty="0">
                <a:latin typeface="+mn-lt"/>
              </a:rPr>
              <a:t>Policies should be in place to minimize risks</a:t>
            </a:r>
          </a:p>
          <a:p>
            <a:pPr marL="822325" lvl="1" indent="-255588">
              <a:spcBef>
                <a:spcPts val="400"/>
              </a:spcBef>
              <a:buClr>
                <a:schemeClr val="accent1"/>
              </a:buClr>
              <a:buSzPct val="68000"/>
              <a:defRPr/>
            </a:pPr>
            <a:endParaRPr lang="en-US" sz="2000" dirty="0">
              <a:latin typeface="+mn-lt"/>
            </a:endParaRPr>
          </a:p>
          <a:p>
            <a:pPr marL="365125" indent="-255588">
              <a:spcBef>
                <a:spcPts val="400"/>
              </a:spcBef>
              <a:buClr>
                <a:schemeClr val="accent1"/>
              </a:buClr>
              <a:buSzPct val="68000"/>
              <a:buFont typeface="Wingdings 3" pitchFamily="18" charset="2"/>
              <a:buChar char=""/>
              <a:defRPr/>
            </a:pPr>
            <a:r>
              <a:rPr lang="en-US" sz="2000" dirty="0">
                <a:latin typeface="+mn-lt"/>
              </a:rPr>
              <a:t>Types of risk</a:t>
            </a:r>
          </a:p>
          <a:p>
            <a:pPr marL="822325" lvl="1" indent="-255588">
              <a:spcBef>
                <a:spcPts val="400"/>
              </a:spcBef>
              <a:buClr>
                <a:schemeClr val="accent1"/>
              </a:buClr>
              <a:buSzPct val="68000"/>
              <a:buFont typeface="Courier New" pitchFamily="49" charset="0"/>
              <a:buChar char="o"/>
              <a:defRPr/>
            </a:pPr>
            <a:r>
              <a:rPr lang="en-US" sz="2000" dirty="0">
                <a:latin typeface="+mn-lt"/>
              </a:rPr>
              <a:t>External</a:t>
            </a:r>
          </a:p>
          <a:p>
            <a:pPr marL="1316038" lvl="3" indent="-228600" eaLnBrk="0" hangingPunct="0">
              <a:spcBef>
                <a:spcPts val="350"/>
              </a:spcBef>
              <a:buClr>
                <a:schemeClr val="accent2"/>
              </a:buClr>
              <a:buSzPct val="100000"/>
              <a:buFont typeface="Wingdings 2" pitchFamily="18" charset="2"/>
              <a:buChar char=""/>
              <a:defRPr/>
            </a:pPr>
            <a:r>
              <a:rPr lang="en-US" dirty="0">
                <a:latin typeface="+mn-lt"/>
              </a:rPr>
              <a:t>Reputational, environmental, customer demand, market forces</a:t>
            </a:r>
          </a:p>
          <a:p>
            <a:pPr marL="822325" lvl="1" indent="-255588">
              <a:spcBef>
                <a:spcPts val="400"/>
              </a:spcBef>
              <a:buClr>
                <a:schemeClr val="accent1"/>
              </a:buClr>
              <a:buSzPct val="68000"/>
              <a:buFont typeface="Courier New" pitchFamily="49" charset="0"/>
              <a:buChar char="o"/>
              <a:defRPr/>
            </a:pPr>
            <a:r>
              <a:rPr lang="en-US" sz="2000" dirty="0">
                <a:latin typeface="+mn-lt"/>
              </a:rPr>
              <a:t>Internal</a:t>
            </a:r>
          </a:p>
          <a:p>
            <a:pPr marL="1316038" lvl="3" indent="-228600" eaLnBrk="0" hangingPunct="0">
              <a:spcBef>
                <a:spcPts val="350"/>
              </a:spcBef>
              <a:buClr>
                <a:schemeClr val="accent2"/>
              </a:buClr>
              <a:buSzPct val="100000"/>
              <a:buFont typeface="Wingdings 2" pitchFamily="18" charset="2"/>
              <a:buChar char=""/>
              <a:defRPr/>
            </a:pPr>
            <a:r>
              <a:rPr lang="en-US" dirty="0">
                <a:latin typeface="+mn-lt"/>
              </a:rPr>
              <a:t>Financial, quality of services, control mechanisms, ineffective management and communications</a:t>
            </a:r>
          </a:p>
          <a:p>
            <a:pPr marL="822325" lvl="1" indent="-255588">
              <a:spcBef>
                <a:spcPts val="400"/>
              </a:spcBef>
              <a:buClr>
                <a:schemeClr val="accent1"/>
              </a:buClr>
              <a:buSzPct val="68000"/>
              <a:defRPr/>
            </a:pPr>
            <a:endParaRPr lang="en-US" sz="2000" dirty="0">
              <a:latin typeface="+mn-lt"/>
            </a:endParaRPr>
          </a:p>
          <a:p>
            <a:pPr marL="365125" indent="-255588">
              <a:spcBef>
                <a:spcPts val="400"/>
              </a:spcBef>
              <a:buClr>
                <a:schemeClr val="accent1"/>
              </a:buClr>
              <a:buSzPct val="68000"/>
              <a:buFont typeface="Wingdings 3" pitchFamily="18" charset="2"/>
              <a:buChar char=""/>
              <a:defRPr/>
            </a:pPr>
            <a:r>
              <a:rPr lang="en-US" sz="2000" dirty="0">
                <a:latin typeface="+mn-lt"/>
              </a:rPr>
              <a:t>What risks does your authority have?</a:t>
            </a:r>
          </a:p>
          <a:p>
            <a:pPr marL="822325" lvl="1" indent="-255588">
              <a:spcBef>
                <a:spcPts val="400"/>
              </a:spcBef>
              <a:buClr>
                <a:schemeClr val="accent1"/>
              </a:buClr>
              <a:buSzPct val="68000"/>
              <a:defRPr/>
            </a:pPr>
            <a:r>
              <a:rPr lang="en-US" sz="2000" dirty="0">
                <a:latin typeface="+mn-lt"/>
              </a:rPr>
              <a:t> </a:t>
            </a:r>
          </a:p>
          <a:p>
            <a:pPr marL="365125" indent="-255588">
              <a:spcBef>
                <a:spcPts val="400"/>
              </a:spcBef>
              <a:buClr>
                <a:schemeClr val="accent1"/>
              </a:buClr>
              <a:buSzPct val="68000"/>
              <a:defRPr/>
            </a:pPr>
            <a:endParaRPr lang="en-US" sz="2000" dirty="0">
              <a:latin typeface="+mn-lt"/>
            </a:endParaRPr>
          </a:p>
          <a:p>
            <a:pPr marL="365125" indent="-255588">
              <a:spcBef>
                <a:spcPts val="400"/>
              </a:spcBef>
              <a:buClr>
                <a:schemeClr val="accent1"/>
              </a:buClr>
              <a:buSzPct val="68000"/>
              <a:defRPr/>
            </a:pPr>
            <a:endParaRPr lang="en-US" sz="2700" dirty="0">
              <a:latin typeface="+mn-lt"/>
            </a:endParaRPr>
          </a:p>
        </p:txBody>
      </p:sp>
      <p:sp>
        <p:nvSpPr>
          <p:cNvPr id="4" name="Slide Number Placeholder 3"/>
          <p:cNvSpPr>
            <a:spLocks noGrp="1"/>
          </p:cNvSpPr>
          <p:nvPr>
            <p:ph type="sldNum" sz="quarter" idx="12"/>
          </p:nvPr>
        </p:nvSpPr>
        <p:spPr/>
        <p:txBody>
          <a:bodyPr/>
          <a:lstStyle/>
          <a:p>
            <a:pPr>
              <a:defRPr/>
            </a:pPr>
            <a:fld id="{EE6D1A51-D509-45D6-AAC5-9981121D33D5}"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Risk Management </a:t>
            </a:r>
            <a:r>
              <a:rPr lang="en-US" sz="3200" dirty="0"/>
              <a:t>(continued)</a:t>
            </a:r>
          </a:p>
        </p:txBody>
      </p:sp>
      <p:sp>
        <p:nvSpPr>
          <p:cNvPr id="4" name="Slide Number Placeholder 3"/>
          <p:cNvSpPr>
            <a:spLocks noGrp="1"/>
          </p:cNvSpPr>
          <p:nvPr>
            <p:ph type="sldNum" sz="quarter" idx="12"/>
          </p:nvPr>
        </p:nvSpPr>
        <p:spPr/>
        <p:txBody>
          <a:bodyPr/>
          <a:lstStyle/>
          <a:p>
            <a:pPr>
              <a:defRPr/>
            </a:pPr>
            <a:fld id="{1FE016F6-85F1-4208-A367-E0343A2F01C5}" type="slidenum">
              <a:rPr lang="en-US" smtClean="0"/>
              <a:pPr>
                <a:defRPr/>
              </a:pPr>
              <a:t>18</a:t>
            </a:fld>
            <a:endParaRPr lang="en-US" dirty="0"/>
          </a:p>
        </p:txBody>
      </p:sp>
      <p:sp>
        <p:nvSpPr>
          <p:cNvPr id="3" name="Content Placeholder 4"/>
          <p:cNvSpPr txBox="1">
            <a:spLocks/>
          </p:cNvSpPr>
          <p:nvPr/>
        </p:nvSpPr>
        <p:spPr>
          <a:xfrm>
            <a:off x="304800" y="1295400"/>
            <a:ext cx="7772400" cy="4864100"/>
          </a:xfrm>
          <a:prstGeom prst="rect">
            <a:avLst/>
          </a:prstGeom>
        </p:spPr>
        <p:txBody>
          <a:bodyPr/>
          <a:lstStyle/>
          <a:p>
            <a:pPr marL="365125" indent="-255588">
              <a:spcBef>
                <a:spcPts val="400"/>
              </a:spcBef>
              <a:buClr>
                <a:schemeClr val="accent1"/>
              </a:buClr>
              <a:buSzPct val="68000"/>
              <a:buFont typeface="Wingdings 3" pitchFamily="18" charset="2"/>
              <a:buChar char=""/>
              <a:defRPr/>
            </a:pPr>
            <a:r>
              <a:rPr lang="en-US" sz="2400" dirty="0">
                <a:latin typeface="+mn-lt"/>
              </a:rPr>
              <a:t>Understand Risks and Strategy</a:t>
            </a:r>
          </a:p>
          <a:p>
            <a:pPr marL="365125" indent="-255588">
              <a:spcBef>
                <a:spcPts val="400"/>
              </a:spcBef>
              <a:buClr>
                <a:schemeClr val="accent1"/>
              </a:buClr>
              <a:buSzPct val="68000"/>
              <a:buFont typeface="Wingdings 3" pitchFamily="18" charset="2"/>
              <a:buChar char=""/>
              <a:defRPr/>
            </a:pPr>
            <a:r>
              <a:rPr lang="en-US" sz="2400" dirty="0">
                <a:latin typeface="+mn-lt"/>
              </a:rPr>
              <a:t>Manage Risks – risk oversight should be priority of the board</a:t>
            </a:r>
          </a:p>
          <a:p>
            <a:pPr marL="822325" lvl="1" indent="-255588">
              <a:spcBef>
                <a:spcPts val="400"/>
              </a:spcBef>
              <a:buClr>
                <a:schemeClr val="accent1"/>
              </a:buClr>
              <a:buSzPct val="68000"/>
              <a:buFont typeface="Courier New" pitchFamily="49" charset="0"/>
              <a:buChar char="o"/>
              <a:defRPr/>
            </a:pPr>
            <a:r>
              <a:rPr lang="en-US" sz="2000" dirty="0">
                <a:latin typeface="+mn-lt"/>
              </a:rPr>
              <a:t>Impact of risk on operations</a:t>
            </a:r>
          </a:p>
          <a:p>
            <a:pPr marL="822325" lvl="1" indent="-255588">
              <a:spcBef>
                <a:spcPts val="400"/>
              </a:spcBef>
              <a:buClr>
                <a:schemeClr val="accent1"/>
              </a:buClr>
              <a:buSzPct val="68000"/>
              <a:buFont typeface="Courier New" pitchFamily="49" charset="0"/>
              <a:buChar char="o"/>
              <a:defRPr/>
            </a:pPr>
            <a:r>
              <a:rPr lang="en-US" sz="2000" dirty="0">
                <a:latin typeface="+mn-lt"/>
              </a:rPr>
              <a:t>Identify risks including</a:t>
            </a:r>
          </a:p>
          <a:p>
            <a:pPr marL="1279525" lvl="2" indent="-255588">
              <a:spcBef>
                <a:spcPts val="400"/>
              </a:spcBef>
              <a:buClr>
                <a:schemeClr val="accent1"/>
              </a:buClr>
              <a:buSzPct val="68000"/>
              <a:buFont typeface="Arial" pitchFamily="34" charset="0"/>
              <a:buChar char="•"/>
              <a:defRPr/>
            </a:pPr>
            <a:r>
              <a:rPr lang="en-US" sz="2000" dirty="0">
                <a:latin typeface="+mn-lt"/>
              </a:rPr>
              <a:t>those more commonplace</a:t>
            </a:r>
          </a:p>
          <a:p>
            <a:pPr marL="1279525" lvl="2" indent="-255588">
              <a:spcBef>
                <a:spcPts val="400"/>
              </a:spcBef>
              <a:buClr>
                <a:schemeClr val="accent1"/>
              </a:buClr>
              <a:buSzPct val="68000"/>
              <a:buFont typeface="Arial" pitchFamily="34" charset="0"/>
              <a:buChar char="•"/>
              <a:defRPr/>
            </a:pPr>
            <a:r>
              <a:rPr lang="en-US" sz="2000" dirty="0">
                <a:latin typeface="+mn-lt"/>
              </a:rPr>
              <a:t>those that occur less frequently but whose 		consequences could be significant</a:t>
            </a:r>
          </a:p>
          <a:p>
            <a:pPr marL="365125" indent="-255588">
              <a:spcBef>
                <a:spcPts val="400"/>
              </a:spcBef>
              <a:buClr>
                <a:schemeClr val="accent1"/>
              </a:buClr>
              <a:buSzPct val="68000"/>
              <a:buFont typeface="Wingdings 3" pitchFamily="18" charset="2"/>
              <a:buChar char=""/>
              <a:defRPr/>
            </a:pPr>
            <a:endParaRPr lang="en-US" sz="2000" dirty="0">
              <a:latin typeface="+mn-lt"/>
            </a:endParaRPr>
          </a:p>
          <a:p>
            <a:pPr marL="365125" indent="-255588">
              <a:spcBef>
                <a:spcPts val="400"/>
              </a:spcBef>
              <a:buClr>
                <a:schemeClr val="accent1"/>
              </a:buClr>
              <a:buSzPct val="68000"/>
              <a:buFont typeface="Wingdings 3" pitchFamily="18" charset="2"/>
              <a:buChar char=""/>
              <a:defRPr/>
            </a:pPr>
            <a:r>
              <a:rPr lang="en-US" sz="2400" dirty="0">
                <a:latin typeface="+mn-lt"/>
              </a:rPr>
              <a:t>Oversight and Risk Process</a:t>
            </a:r>
          </a:p>
          <a:p>
            <a:pPr marL="822325" lvl="1" indent="-255588">
              <a:spcBef>
                <a:spcPts val="400"/>
              </a:spcBef>
              <a:buClr>
                <a:schemeClr val="accent1"/>
              </a:buClr>
              <a:buSzPct val="68000"/>
              <a:buFont typeface="Courier New" pitchFamily="49" charset="0"/>
              <a:buChar char="o"/>
              <a:defRPr/>
            </a:pPr>
            <a:r>
              <a:rPr lang="en-US" sz="2000" dirty="0">
                <a:latin typeface="+mn-lt"/>
              </a:rPr>
              <a:t>Assess and monitor authority’s performance</a:t>
            </a:r>
          </a:p>
          <a:p>
            <a:pPr marL="822325" lvl="1" indent="-255588">
              <a:spcBef>
                <a:spcPts val="400"/>
              </a:spcBef>
              <a:buClr>
                <a:schemeClr val="accent1"/>
              </a:buClr>
              <a:buSzPct val="68000"/>
              <a:buFont typeface="Courier New" pitchFamily="49" charset="0"/>
              <a:buChar char="o"/>
              <a:defRPr/>
            </a:pPr>
            <a:r>
              <a:rPr lang="en-US" sz="2000" dirty="0">
                <a:latin typeface="+mn-lt"/>
              </a:rPr>
              <a:t>Review controls and compliance</a:t>
            </a:r>
          </a:p>
          <a:p>
            <a:pPr marL="822325" lvl="1" indent="-255588">
              <a:spcBef>
                <a:spcPts val="400"/>
              </a:spcBef>
              <a:buClr>
                <a:schemeClr val="accent1"/>
              </a:buClr>
              <a:buSzPct val="68000"/>
              <a:buFont typeface="Wingdings 3" pitchFamily="18" charset="2"/>
              <a:buChar char=""/>
              <a:defRPr/>
            </a:pPr>
            <a:endParaRPr lang="en-US" sz="2400" dirty="0"/>
          </a:p>
          <a:p>
            <a:pPr>
              <a:defRPr/>
            </a:pPr>
            <a:endParaRPr lang="en-US" dirty="0"/>
          </a:p>
          <a:p>
            <a:pPr>
              <a:defRPr/>
            </a:pPr>
            <a:r>
              <a:rPr lang="en-US" dirty="0"/>
              <a:t>			</a:t>
            </a:r>
          </a:p>
          <a:p>
            <a:pPr>
              <a:defRPr/>
            </a:pPr>
            <a:endParaRPr lang="en-US" dirty="0"/>
          </a:p>
          <a:p>
            <a:pPr>
              <a:defRPr/>
            </a:pPr>
            <a:endParaRPr lang="en-US" dirty="0"/>
          </a:p>
          <a:p>
            <a:pPr>
              <a:defRPr/>
            </a:pPr>
            <a:endParaRPr lang="en-US" dirty="0"/>
          </a:p>
          <a:p>
            <a:pPr marL="620713" lvl="1" indent="-228600">
              <a:spcBef>
                <a:spcPts val="325"/>
              </a:spcBef>
              <a:buClr>
                <a:schemeClr val="accent1"/>
              </a:buClr>
              <a:buFont typeface="Verdana" pitchFamily="34" charset="0"/>
              <a:buChar char="◦"/>
              <a:defRPr/>
            </a:pPr>
            <a:endParaRPr lang="en-US" sz="2300" dirty="0">
              <a:latin typeface="+mn-lt"/>
            </a:endParaRPr>
          </a:p>
          <a:p>
            <a:pPr marL="365125" indent="-255588">
              <a:spcBef>
                <a:spcPts val="400"/>
              </a:spcBef>
              <a:buClr>
                <a:schemeClr val="accent1"/>
              </a:buClr>
              <a:buSzPct val="68000"/>
              <a:defRPr/>
            </a:pPr>
            <a:endParaRPr lang="en-US" sz="2700" dirty="0">
              <a:latin typeface="+mn-lt"/>
            </a:endParaRP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sz="half" idx="1"/>
          </p:nvPr>
        </p:nvSpPr>
        <p:spPr>
          <a:xfrm>
            <a:off x="228600" y="1828800"/>
            <a:ext cx="4267200" cy="4525963"/>
          </a:xfrm>
        </p:spPr>
        <p:txBody>
          <a:bodyPr/>
          <a:lstStyle/>
          <a:p>
            <a:pPr eaLnBrk="1" hangingPunct="1"/>
            <a:r>
              <a:rPr lang="en-US" dirty="0"/>
              <a:t>Management Oversight</a:t>
            </a:r>
          </a:p>
          <a:p>
            <a:pPr eaLnBrk="1" hangingPunct="1"/>
            <a:r>
              <a:rPr lang="en-US" dirty="0"/>
              <a:t>Financial Oversight</a:t>
            </a:r>
          </a:p>
          <a:p>
            <a:pPr eaLnBrk="1" hangingPunct="1"/>
            <a:r>
              <a:rPr lang="en-US" dirty="0"/>
              <a:t>Committees</a:t>
            </a:r>
          </a:p>
          <a:p>
            <a:pPr eaLnBrk="1" hangingPunct="1"/>
            <a:r>
              <a:rPr lang="en-US"/>
              <a:t>Understanding of Statutory Requirements (PARIS)</a:t>
            </a:r>
          </a:p>
          <a:p>
            <a:pPr eaLnBrk="1" hangingPunct="1">
              <a:buFont typeface="Wingdings 3" pitchFamily="18" charset="2"/>
              <a:buNone/>
            </a:pPr>
            <a:endParaRPr lang="en-US" dirty="0"/>
          </a:p>
        </p:txBody>
      </p:sp>
      <p:sp>
        <p:nvSpPr>
          <p:cNvPr id="27651" name="Content Placeholder 2"/>
          <p:cNvSpPr>
            <a:spLocks noGrp="1"/>
          </p:cNvSpPr>
          <p:nvPr>
            <p:ph sz="half" idx="2"/>
          </p:nvPr>
        </p:nvSpPr>
        <p:spPr>
          <a:xfrm>
            <a:off x="4495800" y="1828800"/>
            <a:ext cx="4495800" cy="4525963"/>
          </a:xfrm>
        </p:spPr>
        <p:txBody>
          <a:bodyPr/>
          <a:lstStyle/>
          <a:p>
            <a:pPr eaLnBrk="1" hangingPunct="1"/>
            <a:r>
              <a:rPr lang="en-US"/>
              <a:t>Authority Web Site</a:t>
            </a:r>
          </a:p>
          <a:p>
            <a:pPr eaLnBrk="1" hangingPunct="1"/>
            <a:r>
              <a:rPr lang="en-US"/>
              <a:t>Performance Measures</a:t>
            </a:r>
          </a:p>
          <a:p>
            <a:pPr eaLnBrk="1" hangingPunct="1"/>
            <a:r>
              <a:rPr lang="en-US"/>
              <a:t>Performance Evaluations</a:t>
            </a:r>
          </a:p>
          <a:p>
            <a:pPr eaLnBrk="1" hangingPunct="1"/>
            <a:r>
              <a:rPr lang="en-US"/>
              <a:t>Board Evaluations</a:t>
            </a:r>
          </a:p>
          <a:p>
            <a:pPr eaLnBrk="1" hangingPunct="1"/>
            <a:r>
              <a:rPr lang="en-US"/>
              <a:t>Whistleblower Policies</a:t>
            </a:r>
          </a:p>
        </p:txBody>
      </p:sp>
      <p:sp>
        <p:nvSpPr>
          <p:cNvPr id="4" name="Title 3"/>
          <p:cNvSpPr>
            <a:spLocks noGrp="1"/>
          </p:cNvSpPr>
          <p:nvPr>
            <p:ph type="title"/>
          </p:nvPr>
        </p:nvSpPr>
        <p:spPr/>
        <p:txBody>
          <a:bodyPr>
            <a:normAutofit fontScale="90000"/>
          </a:bodyPr>
          <a:lstStyle/>
          <a:p>
            <a:pPr eaLnBrk="1" fontAlgn="auto" hangingPunct="1">
              <a:spcAft>
                <a:spcPts val="0"/>
              </a:spcAft>
              <a:defRPr/>
            </a:pPr>
            <a:r>
              <a:rPr lang="en-US" dirty="0"/>
              <a:t>Responsibilities of the Board under Public Authorities Reform</a:t>
            </a:r>
          </a:p>
        </p:txBody>
      </p:sp>
      <p:sp>
        <p:nvSpPr>
          <p:cNvPr id="5" name="Slide Number Placeholder 4"/>
          <p:cNvSpPr>
            <a:spLocks noGrp="1"/>
          </p:cNvSpPr>
          <p:nvPr>
            <p:ph type="sldNum" sz="quarter" idx="12"/>
          </p:nvPr>
        </p:nvSpPr>
        <p:spPr/>
        <p:txBody>
          <a:bodyPr/>
          <a:lstStyle/>
          <a:p>
            <a:pPr>
              <a:defRPr/>
            </a:pPr>
            <a:fld id="{868D8B0D-274E-4325-89AB-09625F5CD611}"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pPr eaLnBrk="1" hangingPunct="1"/>
            <a:r>
              <a:rPr lang="en-US"/>
              <a:t>What it Means to be a Public Authority Board Member Today</a:t>
            </a:r>
          </a:p>
          <a:p>
            <a:pPr eaLnBrk="1" hangingPunct="1">
              <a:buFont typeface="Wingdings 3" pitchFamily="18" charset="2"/>
              <a:buNone/>
            </a:pPr>
            <a:endParaRPr lang="en-US"/>
          </a:p>
          <a:p>
            <a:pPr eaLnBrk="1" hangingPunct="1"/>
            <a:r>
              <a:rPr lang="en-US"/>
              <a:t>Responsibilities of the Board under the Public Authorities Reform Act and Related Laws</a:t>
            </a:r>
          </a:p>
          <a:p>
            <a:pPr eaLnBrk="1" hangingPunct="1">
              <a:buFont typeface="Wingdings 3" pitchFamily="18" charset="2"/>
              <a:buNone/>
            </a:pPr>
            <a:endParaRPr lang="en-US"/>
          </a:p>
          <a:p>
            <a:pPr eaLnBrk="1" hangingPunct="1"/>
            <a:r>
              <a:rPr lang="en-US"/>
              <a:t>How can Public Authority Boards be Effective</a:t>
            </a:r>
          </a:p>
          <a:p>
            <a:pPr eaLnBrk="1" hangingPunct="1">
              <a:buFont typeface="Wingdings 3" pitchFamily="18" charset="2"/>
              <a:buNone/>
            </a:pPr>
            <a:endParaRPr lang="en-US"/>
          </a:p>
          <a:p>
            <a:pPr eaLnBrk="1" hangingPunct="1"/>
            <a:r>
              <a:rPr lang="en-US"/>
              <a:t>Scenarios/Q&amp;A/Wrap up</a:t>
            </a:r>
          </a:p>
        </p:txBody>
      </p:sp>
      <p:sp>
        <p:nvSpPr>
          <p:cNvPr id="3" name="Title 2"/>
          <p:cNvSpPr>
            <a:spLocks noGrp="1"/>
          </p:cNvSpPr>
          <p:nvPr>
            <p:ph type="title"/>
          </p:nvPr>
        </p:nvSpPr>
        <p:spPr/>
        <p:txBody>
          <a:bodyPr/>
          <a:lstStyle/>
          <a:p>
            <a:pPr eaLnBrk="1" fontAlgn="auto" hangingPunct="1">
              <a:spcAft>
                <a:spcPts val="0"/>
              </a:spcAft>
              <a:defRPr/>
            </a:pPr>
            <a:r>
              <a:rPr lang="en-US" dirty="0"/>
              <a:t>Course Content</a:t>
            </a:r>
          </a:p>
        </p:txBody>
      </p:sp>
      <p:sp>
        <p:nvSpPr>
          <p:cNvPr id="4" name="Slide Number Placeholder 3"/>
          <p:cNvSpPr>
            <a:spLocks noGrp="1"/>
          </p:cNvSpPr>
          <p:nvPr>
            <p:ph type="sldNum" sz="quarter" idx="12"/>
          </p:nvPr>
        </p:nvSpPr>
        <p:spPr/>
        <p:txBody>
          <a:bodyPr/>
          <a:lstStyle/>
          <a:p>
            <a:pPr>
              <a:defRPr/>
            </a:pPr>
            <a:fld id="{5796A953-9495-4DD9-8259-CBA7CF2EBF4A}"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457200" y="1447800"/>
            <a:ext cx="8229600" cy="4724400"/>
          </a:xfrm>
        </p:spPr>
        <p:txBody>
          <a:bodyPr/>
          <a:lstStyle/>
          <a:p>
            <a:r>
              <a:rPr lang="en-US" sz="2400"/>
              <a:t>Board, working with management, defines organizational culture</a:t>
            </a:r>
          </a:p>
          <a:p>
            <a:endParaRPr lang="en-US" sz="2400"/>
          </a:p>
          <a:p>
            <a:r>
              <a:rPr lang="en-US" sz="2400"/>
              <a:t>The board’s first obligation is to ensure that the authority’s conduct is legally and ethically appropriate</a:t>
            </a:r>
          </a:p>
          <a:p>
            <a:endParaRPr lang="en-US" sz="2400"/>
          </a:p>
          <a:p>
            <a:pPr>
              <a:buFont typeface="Wingdings 3" pitchFamily="18" charset="2"/>
              <a:buNone/>
            </a:pPr>
            <a:r>
              <a:rPr lang="en-US" sz="2400"/>
              <a:t> </a:t>
            </a:r>
          </a:p>
        </p:txBody>
      </p:sp>
      <p:sp>
        <p:nvSpPr>
          <p:cNvPr id="2" name="Title 1"/>
          <p:cNvSpPr>
            <a:spLocks noGrp="1"/>
          </p:cNvSpPr>
          <p:nvPr>
            <p:ph type="title"/>
          </p:nvPr>
        </p:nvSpPr>
        <p:spPr/>
        <p:txBody>
          <a:bodyPr/>
          <a:lstStyle/>
          <a:p>
            <a:pPr>
              <a:defRPr/>
            </a:pPr>
            <a:r>
              <a:rPr lang="en-US" dirty="0"/>
              <a:t>Management Oversight</a:t>
            </a:r>
          </a:p>
        </p:txBody>
      </p:sp>
      <p:sp>
        <p:nvSpPr>
          <p:cNvPr id="4" name="Slide Number Placeholder 3"/>
          <p:cNvSpPr>
            <a:spLocks noGrp="1"/>
          </p:cNvSpPr>
          <p:nvPr>
            <p:ph type="sldNum" sz="quarter" idx="12"/>
          </p:nvPr>
        </p:nvSpPr>
        <p:spPr/>
        <p:txBody>
          <a:bodyPr/>
          <a:lstStyle/>
          <a:p>
            <a:pPr>
              <a:defRPr/>
            </a:pPr>
            <a:fld id="{BD6C8D83-8A05-45C6-BDC9-3F0ED54062A2}" type="slidenum">
              <a:rPr lang="en-US" smtClean="0"/>
              <a:pPr>
                <a:defRPr/>
              </a:pPr>
              <a:t>20</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457200" y="1447800"/>
            <a:ext cx="8229600" cy="4724400"/>
          </a:xfrm>
        </p:spPr>
        <p:txBody>
          <a:bodyPr/>
          <a:lstStyle/>
          <a:p>
            <a:pPr>
              <a:buFont typeface="Wingdings 3" pitchFamily="18" charset="2"/>
              <a:buNone/>
            </a:pPr>
            <a:endParaRPr lang="en-US" sz="2400"/>
          </a:p>
          <a:p>
            <a:r>
              <a:rPr lang="en-US" sz="2400"/>
              <a:t>Board has a responsibility to provide active oversight of management, and an obligation to make reasonable inquiry of activities when appropriate</a:t>
            </a:r>
          </a:p>
          <a:p>
            <a:pPr lvl="1"/>
            <a:endParaRPr lang="en-US" sz="2400"/>
          </a:p>
          <a:p>
            <a:pPr lvl="1"/>
            <a:r>
              <a:rPr lang="en-US" sz="2400"/>
              <a:t>Support management and review their performance</a:t>
            </a:r>
          </a:p>
          <a:p>
            <a:pPr lvl="1"/>
            <a:endParaRPr lang="en-US" sz="2400"/>
          </a:p>
          <a:p>
            <a:pPr lvl="1"/>
            <a:r>
              <a:rPr lang="en-US" sz="2400"/>
              <a:t>Understand the distinction between board governance and management</a:t>
            </a:r>
          </a:p>
          <a:p>
            <a:pPr>
              <a:buFont typeface="Wingdings 3" pitchFamily="18" charset="2"/>
              <a:buNone/>
            </a:pPr>
            <a:r>
              <a:rPr lang="en-US" sz="2400"/>
              <a:t> </a:t>
            </a:r>
          </a:p>
        </p:txBody>
      </p:sp>
      <p:sp>
        <p:nvSpPr>
          <p:cNvPr id="2" name="Title 1"/>
          <p:cNvSpPr>
            <a:spLocks noGrp="1"/>
          </p:cNvSpPr>
          <p:nvPr>
            <p:ph type="title"/>
          </p:nvPr>
        </p:nvSpPr>
        <p:spPr/>
        <p:txBody>
          <a:bodyPr>
            <a:normAutofit fontScale="90000"/>
          </a:bodyPr>
          <a:lstStyle/>
          <a:p>
            <a:pPr>
              <a:defRPr/>
            </a:pPr>
            <a:r>
              <a:rPr lang="en-US" dirty="0"/>
              <a:t>Management Oversight </a:t>
            </a:r>
            <a:r>
              <a:rPr lang="en-US" sz="4400" dirty="0"/>
              <a:t>(continued)</a:t>
            </a:r>
            <a:endParaRPr lang="en-US" dirty="0"/>
          </a:p>
        </p:txBody>
      </p:sp>
      <p:sp>
        <p:nvSpPr>
          <p:cNvPr id="4" name="Slide Number Placeholder 3"/>
          <p:cNvSpPr>
            <a:spLocks noGrp="1"/>
          </p:cNvSpPr>
          <p:nvPr>
            <p:ph type="sldNum" sz="quarter" idx="12"/>
          </p:nvPr>
        </p:nvSpPr>
        <p:spPr/>
        <p:txBody>
          <a:bodyPr/>
          <a:lstStyle/>
          <a:p>
            <a:pPr>
              <a:defRPr/>
            </a:pPr>
            <a:fld id="{AEB6C6BF-2C03-45D4-9FD3-3978E19C11F6}" type="slidenum">
              <a:rPr lang="en-US" smtClean="0"/>
              <a:pPr>
                <a:defRPr/>
              </a:pPr>
              <a:t>21</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381000" y="1219200"/>
            <a:ext cx="8229600" cy="4876800"/>
          </a:xfrm>
        </p:spPr>
        <p:txBody>
          <a:bodyPr/>
          <a:lstStyle/>
          <a:p>
            <a:endParaRPr lang="en-US" sz="2400" dirty="0"/>
          </a:p>
          <a:p>
            <a:r>
              <a:rPr lang="en-US" sz="2400" dirty="0"/>
              <a:t>Management</a:t>
            </a:r>
          </a:p>
          <a:p>
            <a:pPr>
              <a:buFont typeface="Wingdings 3" pitchFamily="18" charset="2"/>
              <a:buNone/>
            </a:pPr>
            <a:r>
              <a:rPr lang="en-US" sz="2400" dirty="0"/>
              <a:t> </a:t>
            </a:r>
          </a:p>
          <a:p>
            <a:pPr lvl="1"/>
            <a:r>
              <a:rPr lang="en-US" sz="2000" dirty="0"/>
              <a:t>Carry out policies board and management have agreed upon</a:t>
            </a:r>
          </a:p>
          <a:p>
            <a:pPr lvl="1"/>
            <a:r>
              <a:rPr lang="en-US" sz="2000" dirty="0"/>
              <a:t>Make day-to-day operating decisions</a:t>
            </a:r>
          </a:p>
          <a:p>
            <a:pPr lvl="1"/>
            <a:r>
              <a:rPr lang="en-US" sz="2000" dirty="0"/>
              <a:t>Keep board informed with sufficient information on actions, issue of concern, potential risks and liabilities </a:t>
            </a:r>
          </a:p>
          <a:p>
            <a:pPr lvl="1"/>
            <a:r>
              <a:rPr lang="en-US" sz="2000" dirty="0"/>
              <a:t>Enable board to make informed, intelligent decisions</a:t>
            </a:r>
          </a:p>
          <a:p>
            <a:pPr lvl="1">
              <a:buFont typeface="Verdana" pitchFamily="34" charset="0"/>
              <a:buNone/>
            </a:pPr>
            <a:endParaRPr lang="en-US" sz="2000" dirty="0"/>
          </a:p>
          <a:p>
            <a:endParaRPr lang="en-US" sz="2400" dirty="0"/>
          </a:p>
          <a:p>
            <a:endParaRPr lang="en-US" sz="2400" dirty="0"/>
          </a:p>
          <a:p>
            <a:endParaRPr lang="en-US" sz="2400" dirty="0"/>
          </a:p>
          <a:p>
            <a:pPr>
              <a:buFont typeface="Wingdings 3" pitchFamily="18" charset="2"/>
              <a:buNone/>
            </a:pPr>
            <a:r>
              <a:rPr lang="en-US" sz="2400" dirty="0"/>
              <a:t> </a:t>
            </a:r>
          </a:p>
        </p:txBody>
      </p:sp>
      <p:sp>
        <p:nvSpPr>
          <p:cNvPr id="2" name="Title 1"/>
          <p:cNvSpPr>
            <a:spLocks noGrp="1"/>
          </p:cNvSpPr>
          <p:nvPr>
            <p:ph type="title"/>
          </p:nvPr>
        </p:nvSpPr>
        <p:spPr/>
        <p:txBody>
          <a:bodyPr>
            <a:normAutofit fontScale="90000"/>
          </a:bodyPr>
          <a:lstStyle/>
          <a:p>
            <a:pPr>
              <a:defRPr/>
            </a:pPr>
            <a:r>
              <a:rPr lang="en-US" dirty="0"/>
              <a:t>Management Oversight </a:t>
            </a:r>
            <a:r>
              <a:rPr lang="en-US" sz="4400" dirty="0"/>
              <a:t>(continued)</a:t>
            </a:r>
            <a:endParaRPr lang="en-US" dirty="0"/>
          </a:p>
        </p:txBody>
      </p:sp>
      <p:sp>
        <p:nvSpPr>
          <p:cNvPr id="4" name="Slide Number Placeholder 3"/>
          <p:cNvSpPr>
            <a:spLocks noGrp="1"/>
          </p:cNvSpPr>
          <p:nvPr>
            <p:ph type="sldNum" sz="quarter" idx="12"/>
          </p:nvPr>
        </p:nvSpPr>
        <p:spPr/>
        <p:txBody>
          <a:bodyPr/>
          <a:lstStyle/>
          <a:p>
            <a:pPr>
              <a:defRPr/>
            </a:pPr>
            <a:fld id="{182FF3A9-1CAC-4697-A7CC-3F8A519884DA}" type="slidenum">
              <a:rPr lang="en-US" smtClean="0"/>
              <a:pPr>
                <a:defRPr/>
              </a:pPr>
              <a:t>22</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3" name="Rectangle 4"/>
          <p:cNvSpPr>
            <a:spLocks noGrp="1" noChangeArrowheads="1"/>
          </p:cNvSpPr>
          <p:nvPr>
            <p:ph idx="1"/>
          </p:nvPr>
        </p:nvSpPr>
        <p:spPr>
          <a:xfrm>
            <a:off x="457200" y="1447800"/>
            <a:ext cx="8077200" cy="4405313"/>
          </a:xfrm>
        </p:spPr>
        <p:txBody>
          <a:bodyPr/>
          <a:lstStyle/>
          <a:p>
            <a:pPr>
              <a:defRPr/>
            </a:pPr>
            <a:r>
              <a:rPr lang="en-US" sz="2400" dirty="0"/>
              <a:t>Board members have a fiduciary responsibility to oversee the financial condition of an organization</a:t>
            </a:r>
          </a:p>
          <a:p>
            <a:pPr>
              <a:buFont typeface="Wingdings 3" pitchFamily="18" charset="2"/>
              <a:buNone/>
              <a:defRPr/>
            </a:pPr>
            <a:endParaRPr lang="en-US" sz="2400" dirty="0"/>
          </a:p>
          <a:p>
            <a:pPr>
              <a:defRPr/>
            </a:pPr>
            <a:r>
              <a:rPr lang="en-US" sz="2400" dirty="0"/>
              <a:t>Board needs to understand financial situation to understand operations and make good decisions</a:t>
            </a:r>
          </a:p>
          <a:p>
            <a:pPr>
              <a:buFont typeface="Wingdings 3" pitchFamily="18" charset="2"/>
              <a:buNone/>
              <a:defRPr/>
            </a:pPr>
            <a:endParaRPr lang="en-US" sz="2400" dirty="0"/>
          </a:p>
          <a:p>
            <a:pPr>
              <a:defRPr/>
            </a:pPr>
            <a:r>
              <a:rPr lang="en-US" sz="2400" dirty="0"/>
              <a:t>Board members should regularly review financial policies and practices</a:t>
            </a:r>
          </a:p>
          <a:p>
            <a:pPr marL="0" indent="0">
              <a:spcBef>
                <a:spcPct val="0"/>
              </a:spcBef>
              <a:buSzTx/>
              <a:buFontTx/>
              <a:buNone/>
              <a:defRPr/>
            </a:pPr>
            <a:endParaRPr lang="en-US" sz="1800" dirty="0"/>
          </a:p>
        </p:txBody>
      </p:sp>
      <p:sp>
        <p:nvSpPr>
          <p:cNvPr id="2" name="Title 1"/>
          <p:cNvSpPr>
            <a:spLocks noGrp="1"/>
          </p:cNvSpPr>
          <p:nvPr>
            <p:ph type="title"/>
          </p:nvPr>
        </p:nvSpPr>
        <p:spPr/>
        <p:txBody>
          <a:bodyPr/>
          <a:lstStyle/>
          <a:p>
            <a:pPr>
              <a:defRPr/>
            </a:pPr>
            <a:r>
              <a:rPr lang="en-US" dirty="0"/>
              <a:t>Financial Oversight</a:t>
            </a:r>
          </a:p>
        </p:txBody>
      </p:sp>
      <p:sp>
        <p:nvSpPr>
          <p:cNvPr id="4" name="Slide Number Placeholder 3"/>
          <p:cNvSpPr>
            <a:spLocks noGrp="1"/>
          </p:cNvSpPr>
          <p:nvPr>
            <p:ph type="sldNum" sz="quarter" idx="12"/>
          </p:nvPr>
        </p:nvSpPr>
        <p:spPr/>
        <p:txBody>
          <a:bodyPr/>
          <a:lstStyle/>
          <a:p>
            <a:pPr>
              <a:defRPr/>
            </a:pPr>
            <a:fld id="{BA4AD5F0-E318-4333-AB05-6209816FDDD0}" type="slidenum">
              <a:rPr lang="en-US" smtClean="0"/>
              <a:pPr>
                <a:defRPr/>
              </a:pPr>
              <a:t>23</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3" name="Rectangle 4"/>
          <p:cNvSpPr>
            <a:spLocks noGrp="1" noChangeArrowheads="1"/>
          </p:cNvSpPr>
          <p:nvPr>
            <p:ph idx="1"/>
          </p:nvPr>
        </p:nvSpPr>
        <p:spPr>
          <a:xfrm>
            <a:off x="457200" y="1371600"/>
            <a:ext cx="8305800" cy="4481513"/>
          </a:xfrm>
        </p:spPr>
        <p:txBody>
          <a:bodyPr/>
          <a:lstStyle/>
          <a:p>
            <a:pPr>
              <a:defRPr/>
            </a:pPr>
            <a:r>
              <a:rPr lang="en-US" sz="2300" dirty="0"/>
              <a:t>Financial updates should be provided by management to the board at each regularly scheduled board meeting</a:t>
            </a:r>
          </a:p>
          <a:p>
            <a:pPr lvl="1">
              <a:defRPr/>
            </a:pPr>
            <a:endParaRPr lang="en-US" sz="2000" dirty="0"/>
          </a:p>
          <a:p>
            <a:pPr lvl="1">
              <a:defRPr/>
            </a:pPr>
            <a:r>
              <a:rPr lang="en-US" sz="2000" dirty="0"/>
              <a:t>Board members should review changes in monthly data, comparing the information to the prior month and to the prior year</a:t>
            </a:r>
          </a:p>
          <a:p>
            <a:pPr lvl="1">
              <a:defRPr/>
            </a:pPr>
            <a:endParaRPr lang="en-US" sz="2000" dirty="0"/>
          </a:p>
          <a:p>
            <a:pPr lvl="1">
              <a:defRPr/>
            </a:pPr>
            <a:r>
              <a:rPr lang="en-US" sz="2000" dirty="0"/>
              <a:t>Compare monthly financial data to budget projections</a:t>
            </a:r>
          </a:p>
          <a:p>
            <a:pPr lvl="1">
              <a:defRPr/>
            </a:pPr>
            <a:endParaRPr lang="en-US" sz="2000" dirty="0"/>
          </a:p>
          <a:p>
            <a:pPr lvl="1">
              <a:defRPr/>
            </a:pPr>
            <a:r>
              <a:rPr lang="en-US" sz="2000" dirty="0"/>
              <a:t>Any changes should be explained to the board</a:t>
            </a:r>
          </a:p>
          <a:p>
            <a:pPr lvl="1">
              <a:buFont typeface="Verdana" pitchFamily="34" charset="0"/>
              <a:buNone/>
              <a:defRPr/>
            </a:pPr>
            <a:endParaRPr lang="en-US" sz="2000" dirty="0"/>
          </a:p>
          <a:p>
            <a:pPr lvl="1">
              <a:defRPr/>
            </a:pPr>
            <a:r>
              <a:rPr lang="en-US" sz="2000" dirty="0"/>
              <a:t>Debt management</a:t>
            </a:r>
          </a:p>
          <a:p>
            <a:pPr marL="0" indent="0">
              <a:spcBef>
                <a:spcPct val="0"/>
              </a:spcBef>
              <a:buSzTx/>
              <a:buFontTx/>
              <a:buNone/>
              <a:defRPr/>
            </a:pPr>
            <a:endParaRPr lang="en-US" sz="1800" dirty="0"/>
          </a:p>
        </p:txBody>
      </p:sp>
      <p:sp>
        <p:nvSpPr>
          <p:cNvPr id="2" name="Title 1"/>
          <p:cNvSpPr>
            <a:spLocks noGrp="1"/>
          </p:cNvSpPr>
          <p:nvPr>
            <p:ph type="title"/>
          </p:nvPr>
        </p:nvSpPr>
        <p:spPr>
          <a:xfrm>
            <a:off x="457200" y="304800"/>
            <a:ext cx="8229600" cy="1143000"/>
          </a:xfrm>
        </p:spPr>
        <p:txBody>
          <a:bodyPr/>
          <a:lstStyle/>
          <a:p>
            <a:pPr>
              <a:defRPr/>
            </a:pPr>
            <a:r>
              <a:rPr lang="en-US" dirty="0"/>
              <a:t>Financial Oversight </a:t>
            </a:r>
            <a:r>
              <a:rPr lang="en-US" sz="3200" dirty="0"/>
              <a:t>(continued)</a:t>
            </a:r>
          </a:p>
        </p:txBody>
      </p:sp>
      <p:sp>
        <p:nvSpPr>
          <p:cNvPr id="4" name="Slide Number Placeholder 3"/>
          <p:cNvSpPr>
            <a:spLocks noGrp="1"/>
          </p:cNvSpPr>
          <p:nvPr>
            <p:ph type="sldNum" sz="quarter" idx="12"/>
          </p:nvPr>
        </p:nvSpPr>
        <p:spPr/>
        <p:txBody>
          <a:bodyPr/>
          <a:lstStyle/>
          <a:p>
            <a:pPr>
              <a:defRPr/>
            </a:pPr>
            <a:fld id="{33103E29-BC3F-41D2-BF4E-15FC212E47F2}" type="slidenum">
              <a:rPr lang="en-US" smtClean="0"/>
              <a:pPr>
                <a:defRPr/>
              </a:pPr>
              <a:t>24</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3795" name="Rectangle 4"/>
          <p:cNvSpPr>
            <a:spLocks noGrp="1" noChangeArrowheads="1"/>
          </p:cNvSpPr>
          <p:nvPr>
            <p:ph idx="1"/>
          </p:nvPr>
        </p:nvSpPr>
        <p:spPr>
          <a:xfrm>
            <a:off x="457200" y="1371600"/>
            <a:ext cx="8305800" cy="4481513"/>
          </a:xfrm>
        </p:spPr>
        <p:txBody>
          <a:bodyPr/>
          <a:lstStyle/>
          <a:p>
            <a:r>
              <a:rPr lang="en-US" sz="2400" dirty="0"/>
              <a:t>Board members should:</a:t>
            </a:r>
          </a:p>
          <a:p>
            <a:pPr>
              <a:buFont typeface="Wingdings 3" pitchFamily="18" charset="2"/>
              <a:buNone/>
            </a:pPr>
            <a:endParaRPr lang="en-US" sz="2400" dirty="0"/>
          </a:p>
          <a:p>
            <a:pPr lvl="1"/>
            <a:r>
              <a:rPr lang="en-US" sz="2200" dirty="0"/>
              <a:t>Ask questions to understand variances</a:t>
            </a:r>
          </a:p>
          <a:p>
            <a:pPr lvl="2"/>
            <a:r>
              <a:rPr lang="en-US" sz="2000" dirty="0"/>
              <a:t>If you don’t understand, chances are other board members don’t understand</a:t>
            </a:r>
          </a:p>
          <a:p>
            <a:pPr lvl="1">
              <a:buFont typeface="Verdana" pitchFamily="34" charset="0"/>
              <a:buNone/>
            </a:pPr>
            <a:endParaRPr lang="en-US" sz="2200" dirty="0"/>
          </a:p>
          <a:p>
            <a:pPr lvl="1"/>
            <a:r>
              <a:rPr lang="en-US" sz="2200" dirty="0"/>
              <a:t>Review and discuss budgets, financial statements, etc., prior to adoption</a:t>
            </a:r>
          </a:p>
          <a:p>
            <a:pPr lvl="2"/>
            <a:r>
              <a:rPr lang="en-US" sz="2200" dirty="0"/>
              <a:t>Request details </a:t>
            </a:r>
          </a:p>
          <a:p>
            <a:pPr lvl="2"/>
            <a:r>
              <a:rPr lang="en-US" sz="2200" dirty="0"/>
              <a:t>Make your own decision (do not rely solely on management’s recommendations)</a:t>
            </a:r>
          </a:p>
        </p:txBody>
      </p:sp>
      <p:sp>
        <p:nvSpPr>
          <p:cNvPr id="2" name="Title 1"/>
          <p:cNvSpPr>
            <a:spLocks noGrp="1"/>
          </p:cNvSpPr>
          <p:nvPr>
            <p:ph type="title"/>
          </p:nvPr>
        </p:nvSpPr>
        <p:spPr>
          <a:xfrm>
            <a:off x="457200" y="304800"/>
            <a:ext cx="8229600" cy="1143000"/>
          </a:xfrm>
        </p:spPr>
        <p:txBody>
          <a:bodyPr/>
          <a:lstStyle/>
          <a:p>
            <a:pPr>
              <a:defRPr/>
            </a:pPr>
            <a:r>
              <a:rPr lang="en-US" dirty="0"/>
              <a:t>Financial Oversight </a:t>
            </a:r>
            <a:r>
              <a:rPr lang="en-US" sz="3200" dirty="0"/>
              <a:t>(continued)</a:t>
            </a:r>
          </a:p>
        </p:txBody>
      </p:sp>
      <p:sp>
        <p:nvSpPr>
          <p:cNvPr id="4" name="Slide Number Placeholder 3"/>
          <p:cNvSpPr>
            <a:spLocks noGrp="1"/>
          </p:cNvSpPr>
          <p:nvPr>
            <p:ph type="sldNum" sz="quarter" idx="12"/>
          </p:nvPr>
        </p:nvSpPr>
        <p:spPr/>
        <p:txBody>
          <a:bodyPr/>
          <a:lstStyle/>
          <a:p>
            <a:pPr>
              <a:defRPr/>
            </a:pPr>
            <a:fld id="{BDD883D9-EA00-4B9F-9A3B-F8880AF2D038}" type="slidenum">
              <a:rPr lang="en-US" smtClean="0"/>
              <a:pPr>
                <a:defRPr/>
              </a:pPr>
              <a:t>25</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7650" name="Content Placeholder 1"/>
          <p:cNvSpPr>
            <a:spLocks noGrp="1"/>
          </p:cNvSpPr>
          <p:nvPr>
            <p:ph idx="1"/>
          </p:nvPr>
        </p:nvSpPr>
        <p:spPr/>
        <p:txBody>
          <a:bodyPr/>
          <a:lstStyle/>
          <a:p>
            <a:pPr marL="365125" lvl="1" indent="-255588">
              <a:spcBef>
                <a:spcPts val="400"/>
              </a:spcBef>
              <a:buSzPct val="68000"/>
              <a:buFont typeface="Wingdings 3" pitchFamily="18" charset="2"/>
              <a:buChar char=""/>
              <a:defRPr/>
            </a:pPr>
            <a:r>
              <a:rPr lang="en-US" sz="2400" dirty="0"/>
              <a:t>Internal Controls – (see recommended practice document)</a:t>
            </a:r>
          </a:p>
          <a:p>
            <a:pPr marL="365125" lvl="1" indent="-255588">
              <a:spcBef>
                <a:spcPts val="400"/>
              </a:spcBef>
              <a:buSzPct val="68000"/>
              <a:buFont typeface="Wingdings 3" pitchFamily="18" charset="2"/>
              <a:buChar char=""/>
              <a:defRPr/>
            </a:pPr>
            <a:r>
              <a:rPr lang="en-US" sz="2400" dirty="0"/>
              <a:t>Board members should understand internal control structure and must ensure that:</a:t>
            </a:r>
          </a:p>
          <a:p>
            <a:pPr lvl="1">
              <a:defRPr/>
            </a:pPr>
            <a:r>
              <a:rPr lang="en-US" sz="2000" dirty="0"/>
              <a:t>Management and staff should understand and be aware of policies and practices in place </a:t>
            </a:r>
          </a:p>
          <a:p>
            <a:pPr lvl="2">
              <a:defRPr/>
            </a:pPr>
            <a:r>
              <a:rPr lang="en-US" sz="1800" dirty="0"/>
              <a:t>Ensures that authority is effective</a:t>
            </a:r>
          </a:p>
          <a:p>
            <a:pPr lvl="2">
              <a:defRPr/>
            </a:pPr>
            <a:r>
              <a:rPr lang="en-US" sz="1800" dirty="0"/>
              <a:t>Addresses risks that are relevant to operation </a:t>
            </a:r>
          </a:p>
          <a:p>
            <a:pPr lvl="1">
              <a:defRPr/>
            </a:pPr>
            <a:r>
              <a:rPr lang="en-US" sz="2000" dirty="0"/>
              <a:t>Controls should provide reasonable assurance</a:t>
            </a:r>
          </a:p>
          <a:p>
            <a:pPr lvl="2">
              <a:defRPr/>
            </a:pPr>
            <a:r>
              <a:rPr lang="en-US" sz="1800" dirty="0"/>
              <a:t>Staff understand and properly carry out their responsibilities</a:t>
            </a:r>
          </a:p>
          <a:p>
            <a:pPr lvl="2">
              <a:defRPr/>
            </a:pPr>
            <a:r>
              <a:rPr lang="en-US" sz="1800" dirty="0"/>
              <a:t>Appropriate professional and ethical conduct is observed</a:t>
            </a:r>
          </a:p>
          <a:p>
            <a:pPr lvl="2">
              <a:defRPr/>
            </a:pPr>
            <a:r>
              <a:rPr lang="en-US" sz="1800" dirty="0"/>
              <a:t>Authority will honor its purpose and mission </a:t>
            </a:r>
          </a:p>
        </p:txBody>
      </p:sp>
      <p:sp>
        <p:nvSpPr>
          <p:cNvPr id="3" name="Title 2"/>
          <p:cNvSpPr>
            <a:spLocks noGrp="1"/>
          </p:cNvSpPr>
          <p:nvPr>
            <p:ph type="title"/>
          </p:nvPr>
        </p:nvSpPr>
        <p:spPr/>
        <p:txBody>
          <a:bodyPr/>
          <a:lstStyle/>
          <a:p>
            <a:pPr>
              <a:defRPr/>
            </a:pPr>
            <a:r>
              <a:rPr lang="en-US" dirty="0"/>
              <a:t>Financial Oversight </a:t>
            </a:r>
            <a:r>
              <a:rPr lang="en-US" sz="3200" dirty="0"/>
              <a:t>(continued)</a:t>
            </a:r>
            <a:endParaRPr lang="en-US" dirty="0"/>
          </a:p>
        </p:txBody>
      </p:sp>
      <p:sp>
        <p:nvSpPr>
          <p:cNvPr id="4" name="Slide Number Placeholder 3"/>
          <p:cNvSpPr>
            <a:spLocks noGrp="1"/>
          </p:cNvSpPr>
          <p:nvPr>
            <p:ph type="sldNum" sz="quarter" idx="12"/>
          </p:nvPr>
        </p:nvSpPr>
        <p:spPr/>
        <p:txBody>
          <a:bodyPr/>
          <a:lstStyle/>
          <a:p>
            <a:pPr>
              <a:defRPr/>
            </a:pPr>
            <a:fld id="{C169C269-051A-430F-A046-664ADBCE7ADE}" type="slidenum">
              <a:rPr lang="en-US" smtClean="0"/>
              <a:pPr>
                <a:defRPr/>
              </a:pPr>
              <a:t>26</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5842" name="Content Placeholder 1"/>
          <p:cNvSpPr>
            <a:spLocks noGrp="1"/>
          </p:cNvSpPr>
          <p:nvPr>
            <p:ph idx="1"/>
          </p:nvPr>
        </p:nvSpPr>
        <p:spPr>
          <a:xfrm>
            <a:off x="457200" y="1066800"/>
            <a:ext cx="8229600" cy="5148263"/>
          </a:xfrm>
        </p:spPr>
        <p:txBody>
          <a:bodyPr/>
          <a:lstStyle/>
          <a:p>
            <a:r>
              <a:rPr lang="en-US" sz="1600" dirty="0"/>
              <a:t>Audit Committee</a:t>
            </a:r>
          </a:p>
          <a:p>
            <a:endParaRPr lang="en-US" sz="1600" dirty="0"/>
          </a:p>
          <a:p>
            <a:pPr lvl="1"/>
            <a:r>
              <a:rPr lang="en-US" sz="1600" dirty="0"/>
              <a:t>Fulfill responsibilities of internal and external audit process, financial reporting, risk assessment and internal controls</a:t>
            </a:r>
          </a:p>
          <a:p>
            <a:pPr lvl="1"/>
            <a:r>
              <a:rPr lang="en-US" sz="1600" dirty="0"/>
              <a:t>Be familiar with the different types of audits</a:t>
            </a:r>
          </a:p>
          <a:p>
            <a:pPr lvl="1"/>
            <a:endParaRPr lang="en-US" sz="1600" dirty="0"/>
          </a:p>
          <a:p>
            <a:pPr lvl="1"/>
            <a:r>
              <a:rPr lang="en-US" sz="1600" dirty="0"/>
              <a:t>Provide avenue of communication between management, independent and </a:t>
            </a:r>
            <a:r>
              <a:rPr lang="en-US" sz="1600"/>
              <a:t>external and internal </a:t>
            </a:r>
            <a:r>
              <a:rPr lang="en-US" sz="1600" dirty="0"/>
              <a:t>auditors and board</a:t>
            </a:r>
          </a:p>
          <a:p>
            <a:pPr lvl="2"/>
            <a:r>
              <a:rPr lang="en-US" sz="1600" dirty="0"/>
              <a:t>Shared commitment between Auditors and authority staff – auditors will try to reduce disruption to operations and minimize burden on staff. Management and staff should provide full and timely cooperation during process</a:t>
            </a:r>
          </a:p>
          <a:p>
            <a:pPr lvl="2"/>
            <a:endParaRPr lang="en-US" sz="1600" dirty="0"/>
          </a:p>
          <a:p>
            <a:pPr lvl="1"/>
            <a:r>
              <a:rPr lang="en-US" sz="1600" dirty="0"/>
              <a:t>An audit can be a useful tool for management and Board of Directors to learn about any issues that many be present and improvements that can be made to authorities internal controls and processes</a:t>
            </a:r>
          </a:p>
          <a:p>
            <a:pPr lvl="1"/>
            <a:endParaRPr lang="en-US" sz="1600" dirty="0"/>
          </a:p>
          <a:p>
            <a:pPr lvl="1"/>
            <a:r>
              <a:rPr lang="en-US" sz="1600" dirty="0"/>
              <a:t>Should be at least 3 board members, minutes must be kept</a:t>
            </a:r>
          </a:p>
          <a:p>
            <a:endParaRPr lang="en-US" dirty="0"/>
          </a:p>
          <a:p>
            <a:pPr lvl="1"/>
            <a:endParaRPr lang="en-US" dirty="0"/>
          </a:p>
          <a:p>
            <a:pPr lvl="1"/>
            <a:endParaRPr lang="en-US" dirty="0"/>
          </a:p>
          <a:p>
            <a:endParaRPr lang="en-US" dirty="0"/>
          </a:p>
        </p:txBody>
      </p:sp>
      <p:sp>
        <p:nvSpPr>
          <p:cNvPr id="3" name="Title 2"/>
          <p:cNvSpPr>
            <a:spLocks noGrp="1"/>
          </p:cNvSpPr>
          <p:nvPr>
            <p:ph type="title"/>
          </p:nvPr>
        </p:nvSpPr>
        <p:spPr/>
        <p:txBody>
          <a:bodyPr/>
          <a:lstStyle/>
          <a:p>
            <a:pPr>
              <a:defRPr/>
            </a:pPr>
            <a:r>
              <a:rPr lang="en-US" dirty="0"/>
              <a:t>Committees</a:t>
            </a:r>
          </a:p>
        </p:txBody>
      </p:sp>
      <p:sp>
        <p:nvSpPr>
          <p:cNvPr id="4" name="Slide Number Placeholder 3"/>
          <p:cNvSpPr>
            <a:spLocks noGrp="1"/>
          </p:cNvSpPr>
          <p:nvPr>
            <p:ph type="sldNum" sz="quarter" idx="12"/>
          </p:nvPr>
        </p:nvSpPr>
        <p:spPr/>
        <p:txBody>
          <a:bodyPr/>
          <a:lstStyle/>
          <a:p>
            <a:pPr>
              <a:defRPr/>
            </a:pPr>
            <a:fld id="{476583C2-9E3B-4DE0-937F-9563BF21A657}" type="slidenum">
              <a:rPr lang="en-US" smtClean="0"/>
              <a:pPr>
                <a:defRPr/>
              </a:pPr>
              <a:t>27</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r>
              <a:rPr lang="en-US" sz="2800"/>
              <a:t>Governance Committee</a:t>
            </a:r>
          </a:p>
          <a:p>
            <a:pPr lvl="1"/>
            <a:r>
              <a:rPr lang="en-US" sz="2000"/>
              <a:t>Examine ethical and conflict of interest issues</a:t>
            </a:r>
          </a:p>
          <a:p>
            <a:pPr lvl="1"/>
            <a:r>
              <a:rPr lang="en-US" sz="2000"/>
              <a:t>Perform self-evaluations</a:t>
            </a:r>
          </a:p>
          <a:p>
            <a:pPr lvl="1"/>
            <a:r>
              <a:rPr lang="en-US" sz="2000"/>
              <a:t>Recommend policies and procedures and bylaws</a:t>
            </a:r>
          </a:p>
          <a:p>
            <a:pPr lvl="1"/>
            <a:r>
              <a:rPr lang="en-US" sz="2000"/>
              <a:t>Keeping the Board informed of current best practices in corporate governance</a:t>
            </a:r>
          </a:p>
          <a:p>
            <a:pPr lvl="1"/>
            <a:r>
              <a:rPr lang="en-US" sz="2000"/>
              <a:t>Advise those responsible for appointing directors to the Board on the skills, qualities and professional or educational experiences necessary to be effective Board members</a:t>
            </a:r>
          </a:p>
          <a:p>
            <a:pPr lvl="1"/>
            <a:r>
              <a:rPr lang="en-US" sz="2000"/>
              <a:t>Review annually the compensation and benefits for senior staff</a:t>
            </a:r>
          </a:p>
          <a:p>
            <a:endParaRPr lang="en-US"/>
          </a:p>
        </p:txBody>
      </p:sp>
      <p:sp>
        <p:nvSpPr>
          <p:cNvPr id="3" name="Title 2"/>
          <p:cNvSpPr>
            <a:spLocks noGrp="1"/>
          </p:cNvSpPr>
          <p:nvPr>
            <p:ph type="title"/>
          </p:nvPr>
        </p:nvSpPr>
        <p:spPr/>
        <p:txBody>
          <a:bodyPr/>
          <a:lstStyle/>
          <a:p>
            <a:pPr>
              <a:defRPr/>
            </a:pPr>
            <a:r>
              <a:rPr lang="en-US" dirty="0"/>
              <a:t>Committees </a:t>
            </a:r>
            <a:r>
              <a:rPr lang="en-US" sz="3200" dirty="0"/>
              <a:t>(continued)</a:t>
            </a:r>
            <a:endParaRPr lang="en-US" dirty="0"/>
          </a:p>
        </p:txBody>
      </p:sp>
      <p:sp>
        <p:nvSpPr>
          <p:cNvPr id="4" name="Slide Number Placeholder 3"/>
          <p:cNvSpPr>
            <a:spLocks noGrp="1"/>
          </p:cNvSpPr>
          <p:nvPr>
            <p:ph type="sldNum" sz="quarter" idx="12"/>
          </p:nvPr>
        </p:nvSpPr>
        <p:spPr/>
        <p:txBody>
          <a:bodyPr/>
          <a:lstStyle/>
          <a:p>
            <a:pPr>
              <a:defRPr/>
            </a:pPr>
            <a:fld id="{E1470048-16FB-4B1E-B8BC-7253BD04CA10}" type="slidenum">
              <a:rPr lang="en-US" smtClean="0"/>
              <a:pPr>
                <a:defRPr/>
              </a:pPr>
              <a:t>28</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6866" name="Content Placeholder 1"/>
          <p:cNvSpPr>
            <a:spLocks noGrp="1"/>
          </p:cNvSpPr>
          <p:nvPr>
            <p:ph idx="1"/>
          </p:nvPr>
        </p:nvSpPr>
        <p:spPr>
          <a:xfrm>
            <a:off x="381000" y="1447800"/>
            <a:ext cx="8229600" cy="5148263"/>
          </a:xfrm>
        </p:spPr>
        <p:txBody>
          <a:bodyPr/>
          <a:lstStyle/>
          <a:p>
            <a:r>
              <a:rPr lang="en-US" sz="2400"/>
              <a:t>Finance Committee</a:t>
            </a:r>
          </a:p>
          <a:p>
            <a:endParaRPr lang="en-US" sz="2400"/>
          </a:p>
          <a:p>
            <a:pPr lvl="1"/>
            <a:r>
              <a:rPr lang="en-US"/>
              <a:t>Review proposals for the issuance of debt by the authority and its subsidiaries and make recommendations</a:t>
            </a:r>
          </a:p>
          <a:p>
            <a:pPr lvl="1">
              <a:buFont typeface="Verdana" pitchFamily="34" charset="0"/>
              <a:buNone/>
            </a:pPr>
            <a:endParaRPr lang="en-US"/>
          </a:p>
          <a:p>
            <a:pPr lvl="1">
              <a:buFont typeface="Verdana" pitchFamily="34" charset="0"/>
              <a:buNone/>
            </a:pPr>
            <a:endParaRPr lang="en-US"/>
          </a:p>
        </p:txBody>
      </p:sp>
      <p:sp>
        <p:nvSpPr>
          <p:cNvPr id="3" name="Title 2"/>
          <p:cNvSpPr>
            <a:spLocks noGrp="1"/>
          </p:cNvSpPr>
          <p:nvPr>
            <p:ph type="title"/>
          </p:nvPr>
        </p:nvSpPr>
        <p:spPr/>
        <p:txBody>
          <a:bodyPr/>
          <a:lstStyle/>
          <a:p>
            <a:pPr>
              <a:defRPr/>
            </a:pPr>
            <a:r>
              <a:rPr lang="en-US" dirty="0"/>
              <a:t>Committees </a:t>
            </a:r>
            <a:r>
              <a:rPr lang="en-US" sz="3200" dirty="0"/>
              <a:t>(continued)</a:t>
            </a:r>
          </a:p>
        </p:txBody>
      </p:sp>
      <p:sp>
        <p:nvSpPr>
          <p:cNvPr id="4" name="Slide Number Placeholder 3"/>
          <p:cNvSpPr>
            <a:spLocks noGrp="1"/>
          </p:cNvSpPr>
          <p:nvPr>
            <p:ph type="sldNum" sz="quarter" idx="12"/>
          </p:nvPr>
        </p:nvSpPr>
        <p:spPr/>
        <p:txBody>
          <a:bodyPr/>
          <a:lstStyle/>
          <a:p>
            <a:pPr>
              <a:defRPr/>
            </a:pPr>
            <a:fld id="{F3E65B01-D6DB-4BAA-823B-5140912DE2E8}" type="slidenum">
              <a:rPr lang="en-US" smtClean="0"/>
              <a:pPr>
                <a:defRPr/>
              </a:pPr>
              <a:t>29</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sz="half" idx="1"/>
          </p:nvPr>
        </p:nvSpPr>
        <p:spPr>
          <a:xfrm>
            <a:off x="457200" y="1828800"/>
            <a:ext cx="4038600" cy="4525963"/>
          </a:xfrm>
        </p:spPr>
        <p:txBody>
          <a:bodyPr/>
          <a:lstStyle/>
          <a:p>
            <a:pPr eaLnBrk="1" hangingPunct="1"/>
            <a:r>
              <a:rPr lang="en-US" sz="2400"/>
              <a:t>Fiduciary Duty</a:t>
            </a:r>
          </a:p>
          <a:p>
            <a:pPr eaLnBrk="1" hangingPunct="1"/>
            <a:r>
              <a:rPr lang="en-US" sz="2400"/>
              <a:t>Mission</a:t>
            </a:r>
          </a:p>
          <a:p>
            <a:pPr eaLnBrk="1" hangingPunct="1"/>
            <a:r>
              <a:rPr lang="en-US" sz="2400"/>
              <a:t>Independence</a:t>
            </a:r>
          </a:p>
          <a:p>
            <a:pPr eaLnBrk="1" hangingPunct="1">
              <a:buFont typeface="Wingdings 3" pitchFamily="18" charset="2"/>
              <a:buNone/>
            </a:pPr>
            <a:endParaRPr lang="en-US" sz="2400"/>
          </a:p>
          <a:p>
            <a:pPr eaLnBrk="1" hangingPunct="1">
              <a:buFont typeface="Wingdings 3" pitchFamily="18" charset="2"/>
              <a:buNone/>
            </a:pPr>
            <a:r>
              <a:rPr lang="en-US" sz="2400"/>
              <a:t>	</a:t>
            </a:r>
          </a:p>
          <a:p>
            <a:pPr eaLnBrk="1" hangingPunct="1">
              <a:buFont typeface="Wingdings 3" pitchFamily="18" charset="2"/>
              <a:buNone/>
            </a:pPr>
            <a:endParaRPr lang="en-US" sz="2400"/>
          </a:p>
        </p:txBody>
      </p:sp>
      <p:sp>
        <p:nvSpPr>
          <p:cNvPr id="11267" name="Content Placeholder 2"/>
          <p:cNvSpPr>
            <a:spLocks noGrp="1"/>
          </p:cNvSpPr>
          <p:nvPr>
            <p:ph sz="half" idx="2"/>
          </p:nvPr>
        </p:nvSpPr>
        <p:spPr>
          <a:xfrm>
            <a:off x="4495800" y="1828800"/>
            <a:ext cx="4191000" cy="4525963"/>
          </a:xfrm>
        </p:spPr>
        <p:txBody>
          <a:bodyPr/>
          <a:lstStyle/>
          <a:p>
            <a:pPr eaLnBrk="1" hangingPunct="1"/>
            <a:r>
              <a:rPr lang="en-US" sz="2400"/>
              <a:t>Ethical Considerations</a:t>
            </a:r>
          </a:p>
          <a:p>
            <a:pPr eaLnBrk="1" hangingPunct="1"/>
            <a:r>
              <a:rPr lang="en-US" sz="2400"/>
              <a:t>Risk Management</a:t>
            </a:r>
          </a:p>
        </p:txBody>
      </p:sp>
      <p:sp>
        <p:nvSpPr>
          <p:cNvPr id="4" name="Title 3"/>
          <p:cNvSpPr>
            <a:spLocks noGrp="1"/>
          </p:cNvSpPr>
          <p:nvPr>
            <p:ph type="title"/>
          </p:nvPr>
        </p:nvSpPr>
        <p:spPr/>
        <p:txBody>
          <a:bodyPr>
            <a:normAutofit fontScale="90000"/>
          </a:bodyPr>
          <a:lstStyle/>
          <a:p>
            <a:pPr eaLnBrk="1" fontAlgn="auto" hangingPunct="1">
              <a:spcAft>
                <a:spcPts val="0"/>
              </a:spcAft>
              <a:defRPr/>
            </a:pPr>
            <a:r>
              <a:rPr lang="en-US" dirty="0"/>
              <a:t>What it Means to be a Public Authority Board Member Today</a:t>
            </a:r>
          </a:p>
        </p:txBody>
      </p:sp>
      <p:sp>
        <p:nvSpPr>
          <p:cNvPr id="5" name="Slide Number Placeholder 4"/>
          <p:cNvSpPr>
            <a:spLocks noGrp="1"/>
          </p:cNvSpPr>
          <p:nvPr>
            <p:ph type="sldNum" sz="quarter" idx="12"/>
          </p:nvPr>
        </p:nvSpPr>
        <p:spPr/>
        <p:txBody>
          <a:bodyPr/>
          <a:lstStyle/>
          <a:p>
            <a:pPr>
              <a:defRPr/>
            </a:pPr>
            <a:fld id="{65830EC7-A4DD-4C18-A1DC-5E0E80F0F488}"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914" name="Content Placeholder 1"/>
          <p:cNvSpPr>
            <a:spLocks noGrp="1"/>
          </p:cNvSpPr>
          <p:nvPr>
            <p:ph idx="1"/>
          </p:nvPr>
        </p:nvSpPr>
        <p:spPr>
          <a:xfrm>
            <a:off x="457200" y="1600200"/>
            <a:ext cx="8229600" cy="4406900"/>
          </a:xfrm>
        </p:spPr>
        <p:txBody>
          <a:bodyPr/>
          <a:lstStyle/>
          <a:p>
            <a:r>
              <a:rPr lang="en-US" sz="2000" dirty="0"/>
              <a:t>Public Reporting </a:t>
            </a:r>
          </a:p>
          <a:p>
            <a:pPr lvl="1"/>
            <a:r>
              <a:rPr lang="en-US" sz="2000" dirty="0"/>
              <a:t>PARIS (timely, board reviewed reporting)</a:t>
            </a:r>
          </a:p>
          <a:p>
            <a:pPr lvl="1">
              <a:buFont typeface="Verdana" pitchFamily="34" charset="0"/>
              <a:buNone/>
            </a:pPr>
            <a:endParaRPr lang="en-US" sz="2000" dirty="0"/>
          </a:p>
          <a:p>
            <a:r>
              <a:rPr lang="en-US" sz="2000" dirty="0"/>
              <a:t>Board should receive all of these reports in sufficient time to review before having to approve.  PARIS has the ability to create a PDF to give to board members and other reporting purposes.</a:t>
            </a:r>
          </a:p>
          <a:p>
            <a:pPr lvl="1"/>
            <a:endParaRPr lang="en-US" sz="2000" dirty="0"/>
          </a:p>
          <a:p>
            <a:r>
              <a:rPr lang="en-US" sz="2000" i="1" dirty="0"/>
              <a:t>Annual Report:  </a:t>
            </a:r>
            <a:r>
              <a:rPr lang="en-US" sz="2000" dirty="0"/>
              <a:t>Due within 90 days of the end of the authority's fiscal year</a:t>
            </a:r>
          </a:p>
          <a:p>
            <a:endParaRPr lang="en-US" sz="2000" dirty="0"/>
          </a:p>
          <a:p>
            <a:r>
              <a:rPr lang="en-US" sz="2000" dirty="0"/>
              <a:t>Certified Financial Audit must be approved by Board in order to complete and submit Annual Report in PARIS</a:t>
            </a:r>
            <a:endParaRPr lang="en-US" sz="1800" dirty="0"/>
          </a:p>
          <a:p>
            <a:pPr>
              <a:buFont typeface="Wingdings 3" pitchFamily="18" charset="2"/>
              <a:buNone/>
            </a:pPr>
            <a:endParaRPr lang="en-US" dirty="0"/>
          </a:p>
        </p:txBody>
      </p:sp>
      <p:sp>
        <p:nvSpPr>
          <p:cNvPr id="3" name="Title 2"/>
          <p:cNvSpPr>
            <a:spLocks noGrp="1"/>
          </p:cNvSpPr>
          <p:nvPr>
            <p:ph type="title"/>
          </p:nvPr>
        </p:nvSpPr>
        <p:spPr/>
        <p:txBody>
          <a:bodyPr>
            <a:normAutofit fontScale="90000"/>
          </a:bodyPr>
          <a:lstStyle/>
          <a:p>
            <a:pPr>
              <a:defRPr/>
            </a:pPr>
            <a:r>
              <a:rPr lang="en-US" dirty="0"/>
              <a:t>Understanding of Statutory Requirements</a:t>
            </a:r>
          </a:p>
        </p:txBody>
      </p:sp>
      <p:sp>
        <p:nvSpPr>
          <p:cNvPr id="4" name="Slide Number Placeholder 3"/>
          <p:cNvSpPr>
            <a:spLocks noGrp="1"/>
          </p:cNvSpPr>
          <p:nvPr>
            <p:ph type="sldNum" sz="quarter" idx="12"/>
          </p:nvPr>
        </p:nvSpPr>
        <p:spPr/>
        <p:txBody>
          <a:bodyPr/>
          <a:lstStyle/>
          <a:p>
            <a:pPr>
              <a:defRPr/>
            </a:pPr>
            <a:fld id="{6A52F63D-DA27-4A00-9CA5-350E7BD788AB}" type="slidenum">
              <a:rPr lang="en-US" smtClean="0"/>
              <a:pPr>
                <a:defRPr/>
              </a:pPr>
              <a:t>30</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62" name="Content Placeholder 1"/>
          <p:cNvSpPr>
            <a:spLocks noGrp="1"/>
          </p:cNvSpPr>
          <p:nvPr>
            <p:ph idx="1"/>
          </p:nvPr>
        </p:nvSpPr>
        <p:spPr>
          <a:xfrm>
            <a:off x="457200" y="1676400"/>
            <a:ext cx="8229600" cy="4330700"/>
          </a:xfrm>
        </p:spPr>
        <p:txBody>
          <a:bodyPr/>
          <a:lstStyle/>
          <a:p>
            <a:r>
              <a:rPr lang="en-US" sz="2000" i="1" dirty="0"/>
              <a:t>Procurement Report:   </a:t>
            </a:r>
            <a:r>
              <a:rPr lang="en-US" sz="2000" dirty="0"/>
              <a:t>Due when authority submits annual report,  within 90 days of the end of the authority's fiscal year</a:t>
            </a:r>
          </a:p>
          <a:p>
            <a:endParaRPr lang="en-US" sz="2000" dirty="0"/>
          </a:p>
          <a:p>
            <a:pPr lvl="1"/>
            <a:r>
              <a:rPr lang="en-US" sz="2000" dirty="0"/>
              <a:t> All agreements and contracts over $5,000 (including local counsel, bond counsel and auditor)</a:t>
            </a:r>
          </a:p>
          <a:p>
            <a:pPr>
              <a:buFont typeface="Wingdings 3" pitchFamily="18" charset="2"/>
              <a:buNone/>
            </a:pPr>
            <a:endParaRPr lang="en-US" sz="2000" dirty="0"/>
          </a:p>
          <a:p>
            <a:r>
              <a:rPr lang="en-US" sz="2000" i="1" dirty="0"/>
              <a:t>Investment Report</a:t>
            </a:r>
            <a:r>
              <a:rPr lang="en-US" sz="2000" dirty="0"/>
              <a:t>: Due when authority submits annual report,  within 90 days of the end of the authority's fiscal year</a:t>
            </a:r>
          </a:p>
        </p:txBody>
      </p:sp>
      <p:sp>
        <p:nvSpPr>
          <p:cNvPr id="3" name="Title 2"/>
          <p:cNvSpPr>
            <a:spLocks noGrp="1"/>
          </p:cNvSpPr>
          <p:nvPr>
            <p:ph type="title"/>
          </p:nvPr>
        </p:nvSpPr>
        <p:spPr/>
        <p:txBody>
          <a:bodyPr>
            <a:normAutofit fontScale="90000"/>
          </a:bodyPr>
          <a:lstStyle/>
          <a:p>
            <a:pPr>
              <a:defRPr/>
            </a:pPr>
            <a:r>
              <a:rPr lang="en-US" dirty="0"/>
              <a:t>Understanding of Statutory Requirements </a:t>
            </a:r>
            <a:r>
              <a:rPr lang="en-US" sz="3600" dirty="0"/>
              <a:t>(Continued)</a:t>
            </a:r>
          </a:p>
        </p:txBody>
      </p:sp>
      <p:sp>
        <p:nvSpPr>
          <p:cNvPr id="4" name="Slide Number Placeholder 3"/>
          <p:cNvSpPr>
            <a:spLocks noGrp="1"/>
          </p:cNvSpPr>
          <p:nvPr>
            <p:ph type="sldNum" sz="quarter" idx="12"/>
          </p:nvPr>
        </p:nvSpPr>
        <p:spPr/>
        <p:txBody>
          <a:bodyPr/>
          <a:lstStyle/>
          <a:p>
            <a:pPr>
              <a:defRPr/>
            </a:pPr>
            <a:fld id="{3EAE2ACC-16D2-4D03-A977-D390F2C788B1}" type="slidenum">
              <a:rPr lang="en-US" smtClean="0"/>
              <a:pPr>
                <a:defRPr/>
              </a:pPr>
              <a:t>31</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938" name="Content Placeholder 1"/>
          <p:cNvSpPr>
            <a:spLocks noGrp="1"/>
          </p:cNvSpPr>
          <p:nvPr>
            <p:ph idx="1"/>
          </p:nvPr>
        </p:nvSpPr>
        <p:spPr>
          <a:xfrm>
            <a:off x="457200" y="1600200"/>
            <a:ext cx="8229600" cy="4406900"/>
          </a:xfrm>
        </p:spPr>
        <p:txBody>
          <a:bodyPr/>
          <a:lstStyle/>
          <a:p>
            <a:r>
              <a:rPr lang="en-US" sz="2000" i="1"/>
              <a:t>Budget Report: </a:t>
            </a:r>
            <a:r>
              <a:rPr lang="en-US" sz="2000"/>
              <a:t> Requires budgets for current operating year, last year, next year and three out years</a:t>
            </a:r>
          </a:p>
          <a:p>
            <a:endParaRPr lang="en-US" sz="2000"/>
          </a:p>
          <a:p>
            <a:pPr lvl="1"/>
            <a:r>
              <a:rPr lang="en-US" sz="2000"/>
              <a:t>State authorities submit budget reports not more than 120 days and no less than 90 days before the start of fiscal year </a:t>
            </a:r>
          </a:p>
          <a:p>
            <a:pPr lvl="1"/>
            <a:endParaRPr lang="en-US" sz="2000"/>
          </a:p>
          <a:p>
            <a:pPr lvl="1"/>
            <a:r>
              <a:rPr lang="en-US" sz="2000"/>
              <a:t>Local authorities submit budget reports not more than 90 days and no less than 60 days before the start of fiscal year</a:t>
            </a:r>
          </a:p>
          <a:p>
            <a:pPr>
              <a:buFont typeface="Wingdings 3" pitchFamily="18" charset="2"/>
              <a:buNone/>
            </a:pPr>
            <a:endParaRPr lang="en-US" sz="2800"/>
          </a:p>
          <a:p>
            <a:pPr>
              <a:buFont typeface="Wingdings 3" pitchFamily="18" charset="2"/>
              <a:buNone/>
            </a:pPr>
            <a:r>
              <a:rPr lang="en-US" sz="2800"/>
              <a:t>	</a:t>
            </a:r>
          </a:p>
          <a:p>
            <a:endParaRPr lang="en-US"/>
          </a:p>
        </p:txBody>
      </p:sp>
      <p:sp>
        <p:nvSpPr>
          <p:cNvPr id="3" name="Title 2"/>
          <p:cNvSpPr>
            <a:spLocks noGrp="1"/>
          </p:cNvSpPr>
          <p:nvPr>
            <p:ph type="title"/>
          </p:nvPr>
        </p:nvSpPr>
        <p:spPr>
          <a:xfrm>
            <a:off x="457200" y="304800"/>
            <a:ext cx="8229600" cy="1143000"/>
          </a:xfrm>
        </p:spPr>
        <p:txBody>
          <a:bodyPr>
            <a:normAutofit fontScale="90000"/>
          </a:bodyPr>
          <a:lstStyle/>
          <a:p>
            <a:pPr>
              <a:defRPr/>
            </a:pPr>
            <a:r>
              <a:rPr lang="en-US" dirty="0"/>
              <a:t>Understanding of Statutory Requirements (Continued)</a:t>
            </a:r>
          </a:p>
        </p:txBody>
      </p:sp>
      <p:sp>
        <p:nvSpPr>
          <p:cNvPr id="4" name="Slide Number Placeholder 3"/>
          <p:cNvSpPr>
            <a:spLocks noGrp="1"/>
          </p:cNvSpPr>
          <p:nvPr>
            <p:ph type="sldNum" sz="quarter" idx="12"/>
          </p:nvPr>
        </p:nvSpPr>
        <p:spPr/>
        <p:txBody>
          <a:bodyPr/>
          <a:lstStyle/>
          <a:p>
            <a:pPr>
              <a:defRPr/>
            </a:pPr>
            <a:fld id="{9FEA84F7-3F26-4121-9EF5-FAF95292AF65}" type="slidenum">
              <a:rPr lang="en-US" smtClean="0"/>
              <a:pPr>
                <a:defRPr/>
              </a:pPr>
              <a:t>32</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986" name="Content Placeholder 1"/>
          <p:cNvSpPr>
            <a:spLocks noGrp="1"/>
          </p:cNvSpPr>
          <p:nvPr>
            <p:ph idx="1"/>
          </p:nvPr>
        </p:nvSpPr>
        <p:spPr>
          <a:xfrm>
            <a:off x="457200" y="1600200"/>
            <a:ext cx="8229600" cy="4406900"/>
          </a:xfrm>
        </p:spPr>
        <p:txBody>
          <a:bodyPr/>
          <a:lstStyle/>
          <a:p>
            <a:r>
              <a:rPr lang="en-US" sz="2400" dirty="0"/>
              <a:t>Real Property Acquisition or Disposition</a:t>
            </a:r>
          </a:p>
          <a:p>
            <a:endParaRPr lang="en-US" sz="1800" dirty="0"/>
          </a:p>
          <a:p>
            <a:pPr lvl="1"/>
            <a:r>
              <a:rPr lang="en-US" sz="2000" dirty="0"/>
              <a:t>Annually report property exceeding $15K</a:t>
            </a:r>
          </a:p>
          <a:p>
            <a:pPr lvl="1"/>
            <a:r>
              <a:rPr lang="en-US" sz="2000" dirty="0"/>
              <a:t>Disposition and FMV</a:t>
            </a:r>
          </a:p>
          <a:p>
            <a:pPr lvl="2"/>
            <a:r>
              <a:rPr lang="en-US" sz="1600" dirty="0"/>
              <a:t>Exceptions</a:t>
            </a:r>
          </a:p>
          <a:p>
            <a:pPr lvl="3"/>
            <a:r>
              <a:rPr lang="en-US" sz="1400" dirty="0"/>
              <a:t>Disposal to government or public entity</a:t>
            </a:r>
          </a:p>
          <a:p>
            <a:pPr lvl="3"/>
            <a:r>
              <a:rPr lang="en-US" sz="1400" dirty="0"/>
              <a:t>Disposal is within mission of authority as defined by governing statute</a:t>
            </a:r>
          </a:p>
          <a:p>
            <a:pPr lvl="3"/>
            <a:r>
              <a:rPr lang="en-US" sz="1400" dirty="0"/>
              <a:t>Local Government: local government is sufficient as defined by enabling statute and transfer is for property originally possessed by authority</a:t>
            </a:r>
          </a:p>
          <a:p>
            <a:pPr lvl="1"/>
            <a:endParaRPr lang="en-US" sz="1800" dirty="0"/>
          </a:p>
          <a:p>
            <a:r>
              <a:rPr lang="en-US" sz="2000" dirty="0"/>
              <a:t>Negotiated transaction - written explanation of circumstances involving the disposal of property through a negotiated transaction submitted to the ABO 90 days prior to the scheduled date of transaction – see Policy Guidance 15-03</a:t>
            </a:r>
          </a:p>
        </p:txBody>
      </p:sp>
      <p:sp>
        <p:nvSpPr>
          <p:cNvPr id="4" name="Title 2"/>
          <p:cNvSpPr>
            <a:spLocks noGrp="1"/>
          </p:cNvSpPr>
          <p:nvPr>
            <p:ph type="title"/>
          </p:nvPr>
        </p:nvSpPr>
        <p:spPr>
          <a:xfrm>
            <a:off x="457200" y="304800"/>
            <a:ext cx="8229600" cy="1143000"/>
          </a:xfrm>
        </p:spPr>
        <p:txBody>
          <a:bodyPr>
            <a:normAutofit fontScale="90000"/>
          </a:bodyPr>
          <a:lstStyle/>
          <a:p>
            <a:pPr>
              <a:defRPr/>
            </a:pPr>
            <a:r>
              <a:rPr lang="en-US" dirty="0"/>
              <a:t>Understanding of Statutory Requirements </a:t>
            </a:r>
            <a:r>
              <a:rPr lang="en-US" sz="3600" dirty="0"/>
              <a:t>(Continued)</a:t>
            </a:r>
          </a:p>
        </p:txBody>
      </p:sp>
      <p:sp>
        <p:nvSpPr>
          <p:cNvPr id="5" name="Slide Number Placeholder 4"/>
          <p:cNvSpPr>
            <a:spLocks noGrp="1"/>
          </p:cNvSpPr>
          <p:nvPr>
            <p:ph type="sldNum" sz="quarter" idx="12"/>
          </p:nvPr>
        </p:nvSpPr>
        <p:spPr/>
        <p:txBody>
          <a:bodyPr/>
          <a:lstStyle/>
          <a:p>
            <a:pPr>
              <a:defRPr/>
            </a:pPr>
            <a:fld id="{6A23C3E4-CA15-4140-B7C5-E2446185A285}" type="slidenum">
              <a:rPr lang="en-US" smtClean="0"/>
              <a:pPr>
                <a:defRPr/>
              </a:pPr>
              <a:t>33</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3010" name="Content Placeholder 1"/>
          <p:cNvSpPr>
            <a:spLocks noGrp="1"/>
          </p:cNvSpPr>
          <p:nvPr>
            <p:ph idx="1"/>
          </p:nvPr>
        </p:nvSpPr>
        <p:spPr/>
        <p:txBody>
          <a:bodyPr/>
          <a:lstStyle/>
          <a:p>
            <a:r>
              <a:rPr lang="en-US" sz="2400" dirty="0"/>
              <a:t>All public authorities must post certain information on their web site</a:t>
            </a:r>
          </a:p>
          <a:p>
            <a:endParaRPr lang="en-US" sz="1800" dirty="0"/>
          </a:p>
          <a:p>
            <a:endParaRPr lang="en-US" sz="1800" dirty="0"/>
          </a:p>
          <a:p>
            <a:r>
              <a:rPr lang="en-US" sz="2400" dirty="0"/>
              <a:t>This information is to be made available in a manner that enables the public to easily find and navigate through it (Policy Guidance 21-01)</a:t>
            </a:r>
          </a:p>
        </p:txBody>
      </p:sp>
      <p:sp>
        <p:nvSpPr>
          <p:cNvPr id="3" name="Title 2"/>
          <p:cNvSpPr>
            <a:spLocks noGrp="1"/>
          </p:cNvSpPr>
          <p:nvPr>
            <p:ph type="title"/>
          </p:nvPr>
        </p:nvSpPr>
        <p:spPr/>
        <p:txBody>
          <a:bodyPr/>
          <a:lstStyle/>
          <a:p>
            <a:pPr>
              <a:defRPr/>
            </a:pPr>
            <a:r>
              <a:rPr lang="en-US" dirty="0"/>
              <a:t>Authority Web Site</a:t>
            </a:r>
          </a:p>
        </p:txBody>
      </p:sp>
      <p:sp>
        <p:nvSpPr>
          <p:cNvPr id="4" name="Slide Number Placeholder 3"/>
          <p:cNvSpPr>
            <a:spLocks noGrp="1"/>
          </p:cNvSpPr>
          <p:nvPr>
            <p:ph type="sldNum" sz="quarter" idx="12"/>
          </p:nvPr>
        </p:nvSpPr>
        <p:spPr/>
        <p:txBody>
          <a:bodyPr/>
          <a:lstStyle/>
          <a:p>
            <a:pPr>
              <a:defRPr/>
            </a:pPr>
            <a:fld id="{B43E1C4D-1C8B-4159-8B44-3B1E3E4F6070}" type="slidenum">
              <a:rPr lang="en-US" smtClean="0"/>
              <a:pPr>
                <a:defRPr/>
              </a:pPr>
              <a:t>34</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4034" name="Content Placeholder 1"/>
          <p:cNvSpPr>
            <a:spLocks noGrp="1"/>
          </p:cNvSpPr>
          <p:nvPr>
            <p:ph idx="1"/>
          </p:nvPr>
        </p:nvSpPr>
        <p:spPr>
          <a:xfrm>
            <a:off x="457200" y="1371600"/>
            <a:ext cx="8229600" cy="4635500"/>
          </a:xfrm>
        </p:spPr>
        <p:txBody>
          <a:bodyPr/>
          <a:lstStyle/>
          <a:p>
            <a:r>
              <a:rPr lang="en-US" sz="2000"/>
              <a:t>PAL requires board to identify measurements by which performance of the authority and the achievement of its goals may be evaluated</a:t>
            </a:r>
          </a:p>
          <a:p>
            <a:endParaRPr lang="en-US" sz="2000"/>
          </a:p>
          <a:p>
            <a:r>
              <a:rPr lang="en-US" sz="2000"/>
              <a:t>A means for the board and management to evaluate and monitor whether the authority’s policies and operating practices are in accordance with its mission</a:t>
            </a:r>
          </a:p>
          <a:p>
            <a:pPr>
              <a:buFont typeface="Wingdings 3" pitchFamily="18" charset="2"/>
              <a:buNone/>
            </a:pPr>
            <a:endParaRPr lang="en-US" sz="2000"/>
          </a:p>
          <a:p>
            <a:r>
              <a:rPr lang="en-US" sz="2000"/>
              <a:t>Need not be complex or detailed</a:t>
            </a:r>
          </a:p>
          <a:p>
            <a:pPr>
              <a:buFont typeface="Wingdings 3" pitchFamily="18" charset="2"/>
              <a:buNone/>
            </a:pPr>
            <a:endParaRPr lang="en-US" sz="2000"/>
          </a:p>
          <a:p>
            <a:r>
              <a:rPr lang="en-US" sz="2000"/>
              <a:t>Measures will also vary depending on the purpose, size, and resources of the authority </a:t>
            </a:r>
          </a:p>
          <a:p>
            <a:pPr>
              <a:buFont typeface="Wingdings 3" pitchFamily="18" charset="2"/>
              <a:buNone/>
            </a:pPr>
            <a:endParaRPr lang="en-US" sz="1800"/>
          </a:p>
          <a:p>
            <a:pPr lvl="1">
              <a:buFont typeface="Wingdings 3" pitchFamily="18" charset="2"/>
              <a:buNone/>
            </a:pPr>
            <a:endParaRPr lang="en-US"/>
          </a:p>
        </p:txBody>
      </p:sp>
      <p:sp>
        <p:nvSpPr>
          <p:cNvPr id="3" name="Title 2"/>
          <p:cNvSpPr>
            <a:spLocks noGrp="1"/>
          </p:cNvSpPr>
          <p:nvPr>
            <p:ph type="title"/>
          </p:nvPr>
        </p:nvSpPr>
        <p:spPr/>
        <p:txBody>
          <a:bodyPr/>
          <a:lstStyle/>
          <a:p>
            <a:pPr>
              <a:defRPr/>
            </a:pPr>
            <a:r>
              <a:rPr lang="en-US" dirty="0"/>
              <a:t>Performance Measures</a:t>
            </a:r>
          </a:p>
        </p:txBody>
      </p:sp>
      <p:sp>
        <p:nvSpPr>
          <p:cNvPr id="4" name="Slide Number Placeholder 3"/>
          <p:cNvSpPr>
            <a:spLocks noGrp="1"/>
          </p:cNvSpPr>
          <p:nvPr>
            <p:ph type="sldNum" sz="quarter" idx="12"/>
          </p:nvPr>
        </p:nvSpPr>
        <p:spPr/>
        <p:txBody>
          <a:bodyPr/>
          <a:lstStyle/>
          <a:p>
            <a:pPr>
              <a:defRPr/>
            </a:pPr>
            <a:fld id="{8ACF6343-7A3C-4BF3-B6FC-B4FCCF259DF9}" type="slidenum">
              <a:rPr lang="en-US" smtClean="0"/>
              <a:pPr>
                <a:defRPr/>
              </a:pPr>
              <a:t>35</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5058" name="Content Placeholder 1"/>
          <p:cNvSpPr>
            <a:spLocks noGrp="1"/>
          </p:cNvSpPr>
          <p:nvPr>
            <p:ph idx="1"/>
          </p:nvPr>
        </p:nvSpPr>
        <p:spPr>
          <a:xfrm>
            <a:off x="457200" y="1371600"/>
            <a:ext cx="8229600" cy="4635500"/>
          </a:xfrm>
        </p:spPr>
        <p:txBody>
          <a:bodyPr/>
          <a:lstStyle/>
          <a:p>
            <a:pPr>
              <a:buFont typeface="Wingdings 3" pitchFamily="18" charset="2"/>
              <a:buNone/>
            </a:pPr>
            <a:endParaRPr lang="en-US" sz="1800"/>
          </a:p>
          <a:p>
            <a:r>
              <a:rPr lang="en-US" sz="2400"/>
              <a:t>Should be designed to answer some fundamental questions: </a:t>
            </a:r>
          </a:p>
          <a:p>
            <a:endParaRPr lang="en-US" sz="1800"/>
          </a:p>
          <a:p>
            <a:pPr lvl="1"/>
            <a:r>
              <a:rPr lang="en-US" sz="1800"/>
              <a:t>How do we know if we are performing our mission? </a:t>
            </a:r>
          </a:p>
          <a:p>
            <a:pPr lvl="1"/>
            <a:endParaRPr lang="en-US" sz="1800"/>
          </a:p>
          <a:p>
            <a:pPr lvl="1"/>
            <a:r>
              <a:rPr lang="en-US" sz="1800"/>
              <a:t>How do we know if we are performing that mission well? </a:t>
            </a:r>
          </a:p>
          <a:p>
            <a:pPr lvl="1"/>
            <a:endParaRPr lang="en-US" sz="1800"/>
          </a:p>
          <a:p>
            <a:pPr lvl="1"/>
            <a:r>
              <a:rPr lang="en-US" sz="1800"/>
              <a:t>How can we be more effective and efficient? </a:t>
            </a:r>
          </a:p>
          <a:p>
            <a:pPr lvl="1"/>
            <a:endParaRPr lang="en-US" sz="1800"/>
          </a:p>
          <a:p>
            <a:pPr lvl="1"/>
            <a:r>
              <a:rPr lang="en-US" sz="1800"/>
              <a:t>How do we know if we are meeting the interests of those we serve? </a:t>
            </a:r>
          </a:p>
          <a:p>
            <a:pPr lvl="1">
              <a:buFont typeface="Wingdings 3" pitchFamily="18" charset="2"/>
              <a:buNone/>
            </a:pPr>
            <a:endParaRPr lang="en-US"/>
          </a:p>
        </p:txBody>
      </p:sp>
      <p:sp>
        <p:nvSpPr>
          <p:cNvPr id="3" name="Title 2"/>
          <p:cNvSpPr>
            <a:spLocks noGrp="1"/>
          </p:cNvSpPr>
          <p:nvPr>
            <p:ph type="title"/>
          </p:nvPr>
        </p:nvSpPr>
        <p:spPr/>
        <p:txBody>
          <a:bodyPr/>
          <a:lstStyle/>
          <a:p>
            <a:pPr>
              <a:defRPr/>
            </a:pPr>
            <a:r>
              <a:rPr lang="en-US" dirty="0"/>
              <a:t>Performance Measures (Cont)</a:t>
            </a:r>
          </a:p>
        </p:txBody>
      </p:sp>
      <p:sp>
        <p:nvSpPr>
          <p:cNvPr id="4" name="Slide Number Placeholder 3"/>
          <p:cNvSpPr>
            <a:spLocks noGrp="1"/>
          </p:cNvSpPr>
          <p:nvPr>
            <p:ph type="sldNum" sz="quarter" idx="12"/>
          </p:nvPr>
        </p:nvSpPr>
        <p:spPr/>
        <p:txBody>
          <a:bodyPr/>
          <a:lstStyle/>
          <a:p>
            <a:pPr>
              <a:defRPr/>
            </a:pPr>
            <a:fld id="{FF50133E-4824-4116-9E86-13AEAF5A0B95}" type="slidenum">
              <a:rPr lang="en-US" smtClean="0"/>
              <a:pPr>
                <a:defRPr/>
              </a:pPr>
              <a:t>36</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082" name="Content Placeholder 1"/>
          <p:cNvSpPr>
            <a:spLocks noGrp="1"/>
          </p:cNvSpPr>
          <p:nvPr>
            <p:ph idx="1"/>
          </p:nvPr>
        </p:nvSpPr>
        <p:spPr>
          <a:xfrm>
            <a:off x="457200" y="1371600"/>
            <a:ext cx="8229600" cy="4635500"/>
          </a:xfrm>
        </p:spPr>
        <p:txBody>
          <a:bodyPr/>
          <a:lstStyle/>
          <a:p>
            <a:r>
              <a:rPr lang="en-US" sz="2800"/>
              <a:t>Authority Evaluation</a:t>
            </a:r>
          </a:p>
          <a:p>
            <a:endParaRPr lang="en-US" sz="2400"/>
          </a:p>
          <a:p>
            <a:pPr lvl="1"/>
            <a:r>
              <a:rPr lang="en-US" sz="2400"/>
              <a:t>Publish annually an evaluation based on performance measures</a:t>
            </a:r>
          </a:p>
          <a:p>
            <a:pPr lvl="1"/>
            <a:endParaRPr lang="en-US" sz="1800"/>
          </a:p>
        </p:txBody>
      </p:sp>
      <p:sp>
        <p:nvSpPr>
          <p:cNvPr id="3" name="Title 2"/>
          <p:cNvSpPr>
            <a:spLocks noGrp="1"/>
          </p:cNvSpPr>
          <p:nvPr>
            <p:ph type="title"/>
          </p:nvPr>
        </p:nvSpPr>
        <p:spPr/>
        <p:txBody>
          <a:bodyPr/>
          <a:lstStyle/>
          <a:p>
            <a:pPr>
              <a:defRPr/>
            </a:pPr>
            <a:r>
              <a:rPr lang="en-US" dirty="0"/>
              <a:t>Performance Evaluations</a:t>
            </a:r>
          </a:p>
        </p:txBody>
      </p:sp>
      <p:sp>
        <p:nvSpPr>
          <p:cNvPr id="4" name="Slide Number Placeholder 3"/>
          <p:cNvSpPr>
            <a:spLocks noGrp="1"/>
          </p:cNvSpPr>
          <p:nvPr>
            <p:ph type="sldNum" sz="quarter" idx="12"/>
          </p:nvPr>
        </p:nvSpPr>
        <p:spPr/>
        <p:txBody>
          <a:bodyPr/>
          <a:lstStyle/>
          <a:p>
            <a:pPr>
              <a:defRPr/>
            </a:pPr>
            <a:fld id="{064A6D0F-1687-4CF1-877D-FF6E3B0F914D}" type="slidenum">
              <a:rPr lang="en-US" smtClean="0"/>
              <a:pPr>
                <a:defRPr/>
              </a:pPr>
              <a:t>37</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7106" name="Content Placeholder 1"/>
          <p:cNvSpPr>
            <a:spLocks noGrp="1"/>
          </p:cNvSpPr>
          <p:nvPr>
            <p:ph idx="1"/>
          </p:nvPr>
        </p:nvSpPr>
        <p:spPr>
          <a:xfrm>
            <a:off x="457200" y="1371600"/>
            <a:ext cx="8229600" cy="4635500"/>
          </a:xfrm>
        </p:spPr>
        <p:txBody>
          <a:bodyPr/>
          <a:lstStyle/>
          <a:p>
            <a:pPr lvl="1"/>
            <a:endParaRPr lang="en-US" sz="1800"/>
          </a:p>
          <a:p>
            <a:r>
              <a:rPr lang="en-US" sz="2000"/>
              <a:t>Provides an opportunity for board members to:</a:t>
            </a:r>
          </a:p>
          <a:p>
            <a:pPr lvl="1"/>
            <a:r>
              <a:rPr lang="en-US" sz="1600"/>
              <a:t>Measure their individual and collective effectiveness</a:t>
            </a:r>
          </a:p>
          <a:p>
            <a:pPr lvl="1"/>
            <a:r>
              <a:rPr lang="en-US" sz="1600"/>
              <a:t>Determine if they are following their own policies and procedures</a:t>
            </a:r>
          </a:p>
          <a:p>
            <a:pPr lvl="1"/>
            <a:r>
              <a:rPr lang="en-US" sz="1600"/>
              <a:t>Compare how their evaluation of the board’s performance compares to that of other board member</a:t>
            </a:r>
          </a:p>
          <a:p>
            <a:pPr>
              <a:buFont typeface="Wingdings 3" pitchFamily="18" charset="2"/>
              <a:buNone/>
            </a:pPr>
            <a:endParaRPr lang="en-US" sz="2000"/>
          </a:p>
          <a:p>
            <a:r>
              <a:rPr lang="en-US" sz="2000"/>
              <a:t>Results of this annual evaluation can be a learning tool to educate and develop board members</a:t>
            </a:r>
          </a:p>
          <a:p>
            <a:pPr>
              <a:buFont typeface="Wingdings 3" pitchFamily="18" charset="2"/>
              <a:buNone/>
            </a:pPr>
            <a:endParaRPr lang="en-US" sz="2000"/>
          </a:p>
          <a:p>
            <a:r>
              <a:rPr lang="en-US" sz="2000"/>
              <a:t>Process can be used to build a well functioning board</a:t>
            </a:r>
          </a:p>
          <a:p>
            <a:pPr lvl="1"/>
            <a:r>
              <a:rPr lang="en-US" sz="1600"/>
              <a:t>An effective and efficient public authority that is fulfilling its mission</a:t>
            </a:r>
          </a:p>
        </p:txBody>
      </p:sp>
      <p:sp>
        <p:nvSpPr>
          <p:cNvPr id="3" name="Title 2"/>
          <p:cNvSpPr>
            <a:spLocks noGrp="1"/>
          </p:cNvSpPr>
          <p:nvPr>
            <p:ph type="title"/>
          </p:nvPr>
        </p:nvSpPr>
        <p:spPr/>
        <p:txBody>
          <a:bodyPr/>
          <a:lstStyle/>
          <a:p>
            <a:pPr>
              <a:defRPr/>
            </a:pPr>
            <a:r>
              <a:rPr lang="en-US" dirty="0"/>
              <a:t>Board Evaluations</a:t>
            </a:r>
          </a:p>
        </p:txBody>
      </p:sp>
      <p:sp>
        <p:nvSpPr>
          <p:cNvPr id="4" name="Slide Number Placeholder 3"/>
          <p:cNvSpPr>
            <a:spLocks noGrp="1"/>
          </p:cNvSpPr>
          <p:nvPr>
            <p:ph type="sldNum" sz="quarter" idx="12"/>
          </p:nvPr>
        </p:nvSpPr>
        <p:spPr/>
        <p:txBody>
          <a:bodyPr/>
          <a:lstStyle/>
          <a:p>
            <a:pPr>
              <a:defRPr/>
            </a:pPr>
            <a:fld id="{86D7A6A7-E541-42E8-A01D-054DB35B21A5}" type="slidenum">
              <a:rPr lang="en-US" smtClean="0"/>
              <a:pPr>
                <a:defRPr/>
              </a:pPr>
              <a:t>38</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130" name="Content Placeholder 1"/>
          <p:cNvSpPr>
            <a:spLocks noGrp="1"/>
          </p:cNvSpPr>
          <p:nvPr>
            <p:ph idx="1"/>
          </p:nvPr>
        </p:nvSpPr>
        <p:spPr>
          <a:xfrm>
            <a:off x="457200" y="1143000"/>
            <a:ext cx="8229600" cy="4864100"/>
          </a:xfrm>
        </p:spPr>
        <p:txBody>
          <a:bodyPr/>
          <a:lstStyle/>
          <a:p>
            <a:r>
              <a:rPr lang="en-US" sz="2000" dirty="0"/>
              <a:t>Does the Board set clear and measurable performance goals for the Authority that contribute to accomplishing its mission?</a:t>
            </a:r>
          </a:p>
          <a:p>
            <a:endParaRPr lang="en-US" sz="2000" dirty="0"/>
          </a:p>
          <a:p>
            <a:r>
              <a:rPr lang="en-US" sz="2000" dirty="0"/>
              <a:t>Do you have sufficient opportunity to research, discuss, question and prepare before decisions are made and votes taken?</a:t>
            </a:r>
          </a:p>
          <a:p>
            <a:endParaRPr lang="en-US" sz="2000" dirty="0"/>
          </a:p>
          <a:p>
            <a:r>
              <a:rPr lang="en-US" sz="2000" dirty="0"/>
              <a:t>Do you feel empowered to delay votes, defer agenda items, or table actions if they feel additional information or discussion is required?</a:t>
            </a:r>
          </a:p>
          <a:p>
            <a:endParaRPr lang="en-US" sz="2000" dirty="0"/>
          </a:p>
          <a:p>
            <a:r>
              <a:rPr lang="en-US" sz="2000" dirty="0"/>
              <a:t>Are the decisions made by you arrived at through independent judgment and deliberation, free of political influence, pressure or self-interest?</a:t>
            </a:r>
          </a:p>
        </p:txBody>
      </p:sp>
      <p:sp>
        <p:nvSpPr>
          <p:cNvPr id="3" name="Title 2"/>
          <p:cNvSpPr>
            <a:spLocks noGrp="1"/>
          </p:cNvSpPr>
          <p:nvPr>
            <p:ph type="title"/>
          </p:nvPr>
        </p:nvSpPr>
        <p:spPr/>
        <p:txBody>
          <a:bodyPr/>
          <a:lstStyle/>
          <a:p>
            <a:pPr>
              <a:defRPr/>
            </a:pPr>
            <a:r>
              <a:rPr lang="en-US" dirty="0"/>
              <a:t>Board Evaluations </a:t>
            </a:r>
            <a:r>
              <a:rPr lang="en-US" sz="3200" dirty="0"/>
              <a:t>(continued)</a:t>
            </a:r>
          </a:p>
        </p:txBody>
      </p:sp>
      <p:sp>
        <p:nvSpPr>
          <p:cNvPr id="4" name="Slide Number Placeholder 3"/>
          <p:cNvSpPr>
            <a:spLocks noGrp="1"/>
          </p:cNvSpPr>
          <p:nvPr>
            <p:ph type="sldNum" sz="quarter" idx="12"/>
          </p:nvPr>
        </p:nvSpPr>
        <p:spPr/>
        <p:txBody>
          <a:bodyPr/>
          <a:lstStyle/>
          <a:p>
            <a:pPr>
              <a:defRPr/>
            </a:pPr>
            <a:fld id="{60B3078D-5890-4F5C-B361-399A0143C495}" type="slidenum">
              <a:rPr lang="en-US" smtClean="0"/>
              <a:pPr>
                <a:defRPr/>
              </a:pPr>
              <a:t>39</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sz="half" idx="1"/>
          </p:nvPr>
        </p:nvSpPr>
        <p:spPr>
          <a:xfrm>
            <a:off x="457200" y="1481138"/>
            <a:ext cx="7696200" cy="4525962"/>
          </a:xfrm>
        </p:spPr>
        <p:txBody>
          <a:bodyPr/>
          <a:lstStyle/>
          <a:p>
            <a:r>
              <a:rPr lang="en-US" dirty="0"/>
              <a:t>State Authority (47): </a:t>
            </a:r>
          </a:p>
          <a:p>
            <a:pPr lvl="1"/>
            <a:r>
              <a:rPr lang="en-US" dirty="0"/>
              <a:t>Public authority or public benefit corporation created in state law</a:t>
            </a:r>
          </a:p>
          <a:p>
            <a:pPr lvl="1"/>
            <a:r>
              <a:rPr lang="en-US" dirty="0"/>
              <a:t>One or more members appointed by the Governor</a:t>
            </a:r>
          </a:p>
          <a:p>
            <a:pPr lvl="2"/>
            <a:r>
              <a:rPr lang="en-US" dirty="0"/>
              <a:t>Financing, Transportation, Economic Development, Hospitals, etc.</a:t>
            </a:r>
          </a:p>
          <a:p>
            <a:pPr>
              <a:buFont typeface="Wingdings 3" pitchFamily="18" charset="2"/>
              <a:buNone/>
            </a:pPr>
            <a:r>
              <a:rPr lang="en-US" dirty="0"/>
              <a:t>		</a:t>
            </a:r>
          </a:p>
        </p:txBody>
      </p:sp>
      <p:sp>
        <p:nvSpPr>
          <p:cNvPr id="4" name="Title 3"/>
          <p:cNvSpPr>
            <a:spLocks noGrp="1"/>
          </p:cNvSpPr>
          <p:nvPr>
            <p:ph type="title"/>
          </p:nvPr>
        </p:nvSpPr>
        <p:spPr/>
        <p:txBody>
          <a:bodyPr/>
          <a:lstStyle/>
          <a:p>
            <a:pPr>
              <a:defRPr/>
            </a:pPr>
            <a:r>
              <a:rPr lang="en-US" dirty="0"/>
              <a:t>What is a Public Authority?</a:t>
            </a:r>
          </a:p>
        </p:txBody>
      </p:sp>
      <p:sp>
        <p:nvSpPr>
          <p:cNvPr id="5" name="Slide Number Placeholder 4"/>
          <p:cNvSpPr>
            <a:spLocks noGrp="1"/>
          </p:cNvSpPr>
          <p:nvPr>
            <p:ph type="sldNum" sz="quarter" idx="12"/>
          </p:nvPr>
        </p:nvSpPr>
        <p:spPr/>
        <p:txBody>
          <a:bodyPr/>
          <a:lstStyle/>
          <a:p>
            <a:pPr>
              <a:defRPr/>
            </a:pPr>
            <a:fld id="{E1B177B2-04F5-40D2-8AA0-0F775326214D}" type="slidenum">
              <a:rPr lang="en-US" smtClean="0"/>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9154" name="Content Placeholder 1"/>
          <p:cNvSpPr>
            <a:spLocks noGrp="1"/>
          </p:cNvSpPr>
          <p:nvPr>
            <p:ph idx="1"/>
          </p:nvPr>
        </p:nvSpPr>
        <p:spPr>
          <a:xfrm>
            <a:off x="457200" y="1600200"/>
            <a:ext cx="8229600" cy="4406900"/>
          </a:xfrm>
        </p:spPr>
        <p:txBody>
          <a:bodyPr/>
          <a:lstStyle/>
          <a:p>
            <a:r>
              <a:rPr lang="en-US" sz="2400" dirty="0"/>
              <a:t>An authority may not fire, discharge, demote, suspend, threaten, harass, or discriminate against an employee for their whistleblower actions </a:t>
            </a:r>
          </a:p>
          <a:p>
            <a:endParaRPr lang="en-US" sz="2000" dirty="0"/>
          </a:p>
          <a:p>
            <a:endParaRPr lang="en-US" sz="2000" dirty="0"/>
          </a:p>
          <a:p>
            <a:r>
              <a:rPr lang="en-US" sz="2400" dirty="0"/>
              <a:t>Authorities are required to have a whistleblower protection policy</a:t>
            </a:r>
          </a:p>
          <a:p>
            <a:endParaRPr lang="en-US" sz="2000" dirty="0"/>
          </a:p>
          <a:p>
            <a:pPr>
              <a:buFont typeface="Wingdings 3" pitchFamily="18" charset="2"/>
              <a:buNone/>
            </a:pPr>
            <a:endParaRPr lang="en-US" sz="2400" dirty="0"/>
          </a:p>
          <a:p>
            <a:pPr lvl="1"/>
            <a:endParaRPr lang="en-US" sz="1800" dirty="0"/>
          </a:p>
        </p:txBody>
      </p:sp>
      <p:sp>
        <p:nvSpPr>
          <p:cNvPr id="3" name="Title 2"/>
          <p:cNvSpPr>
            <a:spLocks noGrp="1"/>
          </p:cNvSpPr>
          <p:nvPr>
            <p:ph type="title"/>
          </p:nvPr>
        </p:nvSpPr>
        <p:spPr/>
        <p:txBody>
          <a:bodyPr/>
          <a:lstStyle/>
          <a:p>
            <a:pPr>
              <a:defRPr/>
            </a:pPr>
            <a:r>
              <a:rPr lang="en-US" dirty="0"/>
              <a:t>Whistleblower Policies</a:t>
            </a:r>
          </a:p>
        </p:txBody>
      </p:sp>
      <p:sp>
        <p:nvSpPr>
          <p:cNvPr id="4" name="Slide Number Placeholder 3"/>
          <p:cNvSpPr>
            <a:spLocks noGrp="1"/>
          </p:cNvSpPr>
          <p:nvPr>
            <p:ph type="sldNum" sz="quarter" idx="12"/>
          </p:nvPr>
        </p:nvSpPr>
        <p:spPr/>
        <p:txBody>
          <a:bodyPr/>
          <a:lstStyle/>
          <a:p>
            <a:pPr>
              <a:defRPr/>
            </a:pPr>
            <a:fld id="{F4C8D133-E4AD-4CCA-86DF-E33CD67B29C0}" type="slidenum">
              <a:rPr lang="en-US" smtClean="0"/>
              <a:pPr>
                <a:defRPr/>
              </a:pPr>
              <a:t>40</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178" name="Content Placeholder 6"/>
          <p:cNvSpPr>
            <a:spLocks noGrp="1"/>
          </p:cNvSpPr>
          <p:nvPr>
            <p:ph sz="half" idx="1"/>
          </p:nvPr>
        </p:nvSpPr>
        <p:spPr>
          <a:xfrm>
            <a:off x="457200" y="1481138"/>
            <a:ext cx="5257800" cy="4525962"/>
          </a:xfrm>
        </p:spPr>
        <p:txBody>
          <a:bodyPr/>
          <a:lstStyle/>
          <a:p>
            <a:r>
              <a:rPr lang="en-US" sz="3200"/>
              <a:t>Meetings</a:t>
            </a:r>
          </a:p>
          <a:p>
            <a:r>
              <a:rPr lang="en-US" sz="3200"/>
              <a:t>Transparency</a:t>
            </a:r>
          </a:p>
          <a:p>
            <a:r>
              <a:rPr lang="en-US" sz="3200"/>
              <a:t>Practices</a:t>
            </a:r>
          </a:p>
          <a:p>
            <a:r>
              <a:rPr lang="en-US" sz="3200"/>
              <a:t>Challenges for Boards</a:t>
            </a:r>
          </a:p>
          <a:p>
            <a:pPr lvl="1">
              <a:buFont typeface="Verdana" pitchFamily="34" charset="0"/>
              <a:buNone/>
            </a:pPr>
            <a:endParaRPr lang="en-US"/>
          </a:p>
        </p:txBody>
      </p:sp>
      <p:sp>
        <p:nvSpPr>
          <p:cNvPr id="4099" name="Title 1"/>
          <p:cNvSpPr>
            <a:spLocks noGrp="1"/>
          </p:cNvSpPr>
          <p:nvPr>
            <p:ph type="title"/>
          </p:nvPr>
        </p:nvSpPr>
        <p:spPr/>
        <p:txBody>
          <a:bodyPr/>
          <a:lstStyle/>
          <a:p>
            <a:pPr>
              <a:defRPr/>
            </a:pPr>
            <a:r>
              <a:rPr lang="en-US" dirty="0"/>
              <a:t>How to be an Effective Board</a:t>
            </a:r>
          </a:p>
        </p:txBody>
      </p:sp>
      <p:sp>
        <p:nvSpPr>
          <p:cNvPr id="6" name="Slide Number Placeholder 5"/>
          <p:cNvSpPr>
            <a:spLocks noGrp="1"/>
          </p:cNvSpPr>
          <p:nvPr>
            <p:ph type="sldNum" sz="quarter" idx="12"/>
          </p:nvPr>
        </p:nvSpPr>
        <p:spPr/>
        <p:txBody>
          <a:bodyPr/>
          <a:lstStyle/>
          <a:p>
            <a:pPr>
              <a:defRPr/>
            </a:pPr>
            <a:fld id="{DFCB0009-18E4-4BA4-8DE4-BE350946D649}" type="slidenum">
              <a:rPr lang="en-US" smtClean="0"/>
              <a:pPr>
                <a:defRPr/>
              </a:pPr>
              <a:t>41</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02" name="Content Placeholder 2"/>
          <p:cNvSpPr>
            <a:spLocks noGrp="1"/>
          </p:cNvSpPr>
          <p:nvPr>
            <p:ph idx="1"/>
          </p:nvPr>
        </p:nvSpPr>
        <p:spPr>
          <a:xfrm>
            <a:off x="457200" y="1447800"/>
            <a:ext cx="8229600" cy="4953000"/>
          </a:xfrm>
        </p:spPr>
        <p:txBody>
          <a:bodyPr/>
          <a:lstStyle/>
          <a:p>
            <a:r>
              <a:rPr lang="en-US" sz="2400" dirty="0"/>
              <a:t>See Board Meetings:  Best Practice Guide</a:t>
            </a:r>
          </a:p>
          <a:p>
            <a:endParaRPr lang="en-US" sz="2400" dirty="0"/>
          </a:p>
          <a:p>
            <a:r>
              <a:rPr lang="en-US" sz="2400" dirty="0"/>
              <a:t>Agenda to be distributed to board members and published appropriately before scheduled meeting</a:t>
            </a:r>
          </a:p>
          <a:p>
            <a:pPr lvl="1">
              <a:buFont typeface="Verdana" pitchFamily="34" charset="0"/>
              <a:buNone/>
            </a:pPr>
            <a:endParaRPr lang="en-US" sz="2000" dirty="0"/>
          </a:p>
          <a:p>
            <a:r>
              <a:rPr lang="en-US" sz="2400" dirty="0"/>
              <a:t>Time and location to be published before meeting to allow for public access </a:t>
            </a:r>
          </a:p>
          <a:p>
            <a:pPr lvl="1">
              <a:buFont typeface="Verdana" pitchFamily="34" charset="0"/>
              <a:buNone/>
            </a:pPr>
            <a:endParaRPr lang="en-US" sz="2000" dirty="0"/>
          </a:p>
          <a:p>
            <a:r>
              <a:rPr lang="en-US" sz="2400" dirty="0"/>
              <a:t>Must be conducted in conjunction with Open Meetings Law – Committee on Open Government </a:t>
            </a:r>
            <a:r>
              <a:rPr lang="en-US" sz="2400" dirty="0">
                <a:hlinkClick r:id="rId3"/>
              </a:rPr>
              <a:t>http://www.dos.ny.gov/coog/index.html</a:t>
            </a:r>
            <a:endParaRPr lang="en-US" sz="2400" dirty="0"/>
          </a:p>
          <a:p>
            <a:endParaRPr lang="en-US" sz="2400" dirty="0"/>
          </a:p>
        </p:txBody>
      </p:sp>
      <p:sp>
        <p:nvSpPr>
          <p:cNvPr id="4099" name="Title 1"/>
          <p:cNvSpPr>
            <a:spLocks noGrp="1"/>
          </p:cNvSpPr>
          <p:nvPr>
            <p:ph type="title"/>
          </p:nvPr>
        </p:nvSpPr>
        <p:spPr/>
        <p:txBody>
          <a:bodyPr/>
          <a:lstStyle/>
          <a:p>
            <a:pPr>
              <a:defRPr/>
            </a:pPr>
            <a:r>
              <a:rPr lang="en-US" dirty="0"/>
              <a:t>Meetings</a:t>
            </a:r>
          </a:p>
        </p:txBody>
      </p:sp>
      <p:sp>
        <p:nvSpPr>
          <p:cNvPr id="4" name="Slide Number Placeholder 3"/>
          <p:cNvSpPr>
            <a:spLocks noGrp="1"/>
          </p:cNvSpPr>
          <p:nvPr>
            <p:ph type="sldNum" sz="quarter" idx="12"/>
          </p:nvPr>
        </p:nvSpPr>
        <p:spPr/>
        <p:txBody>
          <a:bodyPr/>
          <a:lstStyle/>
          <a:p>
            <a:pPr>
              <a:defRPr/>
            </a:pPr>
            <a:fld id="{DB483B9A-AFA9-44C3-9728-A49148D5073C}" type="slidenum">
              <a:rPr lang="en-US" smtClean="0"/>
              <a:pPr>
                <a:defRPr/>
              </a:pPr>
              <a:t>42</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4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226" name="Content Placeholder 2"/>
          <p:cNvSpPr>
            <a:spLocks noGrp="1"/>
          </p:cNvSpPr>
          <p:nvPr>
            <p:ph idx="1"/>
          </p:nvPr>
        </p:nvSpPr>
        <p:spPr>
          <a:xfrm>
            <a:off x="417513" y="990600"/>
            <a:ext cx="8229600" cy="5334000"/>
          </a:xfrm>
        </p:spPr>
        <p:txBody>
          <a:bodyPr/>
          <a:lstStyle/>
          <a:p>
            <a:pPr marL="365125" lvl="1" indent="-255588">
              <a:spcBef>
                <a:spcPts val="400"/>
              </a:spcBef>
              <a:buSzPct val="68000"/>
              <a:buFont typeface="Wingdings 3" pitchFamily="18" charset="2"/>
              <a:buChar char=""/>
            </a:pPr>
            <a:r>
              <a:rPr lang="en-US" sz="2200" dirty="0"/>
              <a:t>Executive Sessions should be limited – see Policy Guidance 09-01 and become familiar with allowable reasons for Executive Sessions.</a:t>
            </a:r>
          </a:p>
          <a:p>
            <a:pPr marL="365125" lvl="1" indent="-255588">
              <a:spcBef>
                <a:spcPts val="400"/>
              </a:spcBef>
              <a:buSzPct val="68000"/>
              <a:buFont typeface="Wingdings 3" pitchFamily="18" charset="2"/>
              <a:buChar char=""/>
            </a:pPr>
            <a:endParaRPr lang="en-US" sz="2200" dirty="0"/>
          </a:p>
          <a:p>
            <a:r>
              <a:rPr lang="en-US" sz="2400" dirty="0"/>
              <a:t>Board should discuss and deliberate issues before making decisions</a:t>
            </a:r>
            <a:endParaRPr lang="en-US" sz="2000" dirty="0"/>
          </a:p>
          <a:p>
            <a:pPr lvl="1"/>
            <a:r>
              <a:rPr lang="en-US" sz="2200" dirty="0"/>
              <a:t>If a member thinks that more information is needed to make an informed decision, take a “Time Out”</a:t>
            </a:r>
          </a:p>
          <a:p>
            <a:pPr lvl="1"/>
            <a:r>
              <a:rPr lang="en-US" sz="2200" u="sng" dirty="0"/>
              <a:t>Make your own decision when voting</a:t>
            </a:r>
          </a:p>
          <a:p>
            <a:pPr lvl="1">
              <a:buFont typeface="Verdana" pitchFamily="34" charset="0"/>
              <a:buNone/>
            </a:pPr>
            <a:endParaRPr lang="en-US" sz="2200" dirty="0"/>
          </a:p>
          <a:p>
            <a:r>
              <a:rPr lang="en-US" sz="2400" dirty="0"/>
              <a:t>Conflicts of Interest and Recusal</a:t>
            </a:r>
          </a:p>
          <a:p>
            <a:pPr lvl="1"/>
            <a:r>
              <a:rPr lang="en-US" sz="2200" dirty="0"/>
              <a:t>If there is even an appearance of a conflict, board member should disclose the issue to the board and when necessary recuse</a:t>
            </a:r>
          </a:p>
        </p:txBody>
      </p:sp>
      <p:sp>
        <p:nvSpPr>
          <p:cNvPr id="4099" name="Title 1"/>
          <p:cNvSpPr>
            <a:spLocks noGrp="1"/>
          </p:cNvSpPr>
          <p:nvPr>
            <p:ph type="title"/>
          </p:nvPr>
        </p:nvSpPr>
        <p:spPr>
          <a:xfrm>
            <a:off x="613310" y="76200"/>
            <a:ext cx="8229600" cy="1143000"/>
          </a:xfrm>
        </p:spPr>
        <p:txBody>
          <a:bodyPr/>
          <a:lstStyle/>
          <a:p>
            <a:pPr>
              <a:defRPr/>
            </a:pPr>
            <a:r>
              <a:rPr lang="en-US" dirty="0"/>
              <a:t>Meetings </a:t>
            </a:r>
            <a:r>
              <a:rPr lang="en-US" sz="3200" dirty="0"/>
              <a:t>(continued)</a:t>
            </a:r>
          </a:p>
        </p:txBody>
      </p:sp>
      <p:sp>
        <p:nvSpPr>
          <p:cNvPr id="4" name="Slide Number Placeholder 3"/>
          <p:cNvSpPr>
            <a:spLocks noGrp="1"/>
          </p:cNvSpPr>
          <p:nvPr>
            <p:ph type="sldNum" sz="quarter" idx="12"/>
          </p:nvPr>
        </p:nvSpPr>
        <p:spPr/>
        <p:txBody>
          <a:bodyPr/>
          <a:lstStyle/>
          <a:p>
            <a:pPr>
              <a:defRPr/>
            </a:pPr>
            <a:fld id="{FF024671-928B-43B7-A1F1-959F83EB8821}" type="slidenum">
              <a:rPr lang="en-US" smtClean="0"/>
              <a:pPr>
                <a:defRPr/>
              </a:pPr>
              <a:t>43</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3250" name="Content Placeholder 2"/>
          <p:cNvSpPr>
            <a:spLocks noGrp="1"/>
          </p:cNvSpPr>
          <p:nvPr>
            <p:ph idx="1"/>
          </p:nvPr>
        </p:nvSpPr>
        <p:spPr>
          <a:xfrm>
            <a:off x="457200" y="1600200"/>
            <a:ext cx="8229600" cy="4800600"/>
          </a:xfrm>
        </p:spPr>
        <p:txBody>
          <a:bodyPr/>
          <a:lstStyle/>
          <a:p>
            <a:r>
              <a:rPr lang="en-US" sz="2200"/>
              <a:t>Conduct business</a:t>
            </a:r>
          </a:p>
          <a:p>
            <a:pPr lvl="1"/>
            <a:r>
              <a:rPr lang="en-US" sz="1800"/>
              <a:t>In an environment that fosters transparency and enhanced public disclosure</a:t>
            </a:r>
          </a:p>
          <a:p>
            <a:pPr lvl="1"/>
            <a:r>
              <a:rPr lang="en-US" sz="1800"/>
              <a:t>focuses on accountability</a:t>
            </a:r>
          </a:p>
          <a:p>
            <a:pPr lvl="1"/>
            <a:r>
              <a:rPr lang="en-US" sz="1800"/>
              <a:t>supports external oversight</a:t>
            </a:r>
          </a:p>
          <a:p>
            <a:pPr lvl="1"/>
            <a:endParaRPr lang="en-US" sz="1800"/>
          </a:p>
          <a:p>
            <a:r>
              <a:rPr lang="en-US" sz="2200"/>
              <a:t>Board of Directors should </a:t>
            </a:r>
          </a:p>
          <a:p>
            <a:pPr lvl="1"/>
            <a:r>
              <a:rPr lang="en-US" sz="1800"/>
              <a:t>Instill and review a code of ethical conduct and competency in the organization</a:t>
            </a:r>
          </a:p>
          <a:p>
            <a:pPr lvl="1"/>
            <a:r>
              <a:rPr lang="en-US" sz="1800"/>
              <a:t>Perform its oversight function in the interests of the public and consistent with the mission of the authority</a:t>
            </a:r>
          </a:p>
          <a:p>
            <a:pPr lvl="1"/>
            <a:r>
              <a:rPr lang="en-US" sz="1800"/>
              <a:t>Accurately disclose the financial condition, risks, liabilities and management practices of the authority in regular public reports </a:t>
            </a:r>
          </a:p>
        </p:txBody>
      </p:sp>
      <p:sp>
        <p:nvSpPr>
          <p:cNvPr id="4099" name="Title 1"/>
          <p:cNvSpPr>
            <a:spLocks noGrp="1"/>
          </p:cNvSpPr>
          <p:nvPr>
            <p:ph type="title"/>
          </p:nvPr>
        </p:nvSpPr>
        <p:spPr/>
        <p:txBody>
          <a:bodyPr/>
          <a:lstStyle/>
          <a:p>
            <a:pPr>
              <a:defRPr/>
            </a:pPr>
            <a:r>
              <a:rPr lang="en-US" dirty="0"/>
              <a:t>Transparency</a:t>
            </a:r>
          </a:p>
        </p:txBody>
      </p:sp>
      <p:sp>
        <p:nvSpPr>
          <p:cNvPr id="4" name="Slide Number Placeholder 3"/>
          <p:cNvSpPr>
            <a:spLocks noGrp="1"/>
          </p:cNvSpPr>
          <p:nvPr>
            <p:ph type="sldNum" sz="quarter" idx="12"/>
          </p:nvPr>
        </p:nvSpPr>
        <p:spPr/>
        <p:txBody>
          <a:bodyPr/>
          <a:lstStyle/>
          <a:p>
            <a:pPr>
              <a:defRPr/>
            </a:pPr>
            <a:fld id="{64248336-E209-43D6-BA8D-73FEC66E3141}" type="slidenum">
              <a:rPr lang="en-US" smtClean="0"/>
              <a:pPr>
                <a:defRPr/>
              </a:pPr>
              <a:t>44</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4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4274" name="Content Placeholder 2"/>
          <p:cNvSpPr>
            <a:spLocks noGrp="1"/>
          </p:cNvSpPr>
          <p:nvPr>
            <p:ph idx="1"/>
          </p:nvPr>
        </p:nvSpPr>
        <p:spPr>
          <a:xfrm>
            <a:off x="457200" y="1524000"/>
            <a:ext cx="8229600" cy="5029200"/>
          </a:xfrm>
        </p:spPr>
        <p:txBody>
          <a:bodyPr/>
          <a:lstStyle/>
          <a:p>
            <a:r>
              <a:rPr lang="en-US" sz="2000"/>
              <a:t>Communication/Interaction with Staff</a:t>
            </a:r>
          </a:p>
          <a:p>
            <a:pPr lvl="1"/>
            <a:r>
              <a:rPr lang="en-US" sz="2000"/>
              <a:t>Ask questions</a:t>
            </a:r>
          </a:p>
          <a:p>
            <a:pPr lvl="1">
              <a:buFont typeface="Verdana" pitchFamily="34" charset="0"/>
              <a:buNone/>
            </a:pPr>
            <a:endParaRPr lang="en-US" sz="2000"/>
          </a:p>
          <a:p>
            <a:r>
              <a:rPr lang="en-US" sz="2000"/>
              <a:t>Policies and Procedures/Bylaws</a:t>
            </a:r>
          </a:p>
          <a:p>
            <a:pPr lvl="1"/>
            <a:r>
              <a:rPr lang="en-US" sz="2000"/>
              <a:t>Review policies and procedures including bylaws on an annual basis</a:t>
            </a:r>
          </a:p>
          <a:p>
            <a:pPr lvl="1">
              <a:buFont typeface="Verdana" pitchFamily="34" charset="0"/>
              <a:buNone/>
            </a:pPr>
            <a:endParaRPr lang="en-US" sz="2000"/>
          </a:p>
          <a:p>
            <a:r>
              <a:rPr lang="en-US" sz="2000"/>
              <a:t>Procurement Updates</a:t>
            </a:r>
          </a:p>
          <a:p>
            <a:pPr>
              <a:buFont typeface="Wingdings 3" pitchFamily="18" charset="2"/>
              <a:buNone/>
            </a:pPr>
            <a:endParaRPr lang="en-US" sz="2000"/>
          </a:p>
          <a:p>
            <a:r>
              <a:rPr lang="en-US" sz="2000"/>
              <a:t>Financial Updates</a:t>
            </a:r>
          </a:p>
          <a:p>
            <a:pPr>
              <a:buFont typeface="Wingdings 3" pitchFamily="18" charset="2"/>
              <a:buNone/>
            </a:pPr>
            <a:endParaRPr lang="en-US" sz="2000"/>
          </a:p>
          <a:p>
            <a:r>
              <a:rPr lang="en-US" sz="2000"/>
              <a:t>Equality Among Board Members</a:t>
            </a:r>
          </a:p>
          <a:p>
            <a:pPr lvl="1"/>
            <a:endParaRPr lang="en-US" sz="1800"/>
          </a:p>
          <a:p>
            <a:pPr>
              <a:buFont typeface="Wingdings 3" pitchFamily="18" charset="2"/>
              <a:buNone/>
            </a:pPr>
            <a:r>
              <a:rPr lang="en-US" sz="1800"/>
              <a:t> </a:t>
            </a:r>
          </a:p>
        </p:txBody>
      </p:sp>
      <p:sp>
        <p:nvSpPr>
          <p:cNvPr id="4099" name="Title 1"/>
          <p:cNvSpPr>
            <a:spLocks noGrp="1"/>
          </p:cNvSpPr>
          <p:nvPr>
            <p:ph type="title"/>
          </p:nvPr>
        </p:nvSpPr>
        <p:spPr/>
        <p:txBody>
          <a:bodyPr/>
          <a:lstStyle/>
          <a:p>
            <a:pPr>
              <a:defRPr/>
            </a:pPr>
            <a:r>
              <a:rPr lang="en-US" dirty="0"/>
              <a:t>Practices</a:t>
            </a:r>
          </a:p>
        </p:txBody>
      </p:sp>
      <p:sp>
        <p:nvSpPr>
          <p:cNvPr id="4" name="Slide Number Placeholder 3"/>
          <p:cNvSpPr>
            <a:spLocks noGrp="1"/>
          </p:cNvSpPr>
          <p:nvPr>
            <p:ph type="sldNum" sz="quarter" idx="12"/>
          </p:nvPr>
        </p:nvSpPr>
        <p:spPr/>
        <p:txBody>
          <a:bodyPr/>
          <a:lstStyle/>
          <a:p>
            <a:pPr>
              <a:defRPr/>
            </a:pPr>
            <a:fld id="{E79C6FB5-3924-4A16-A475-5B20B34D4B38}" type="slidenum">
              <a:rPr lang="en-US" smtClean="0"/>
              <a:pPr>
                <a:defRPr/>
              </a:pPr>
              <a:t>45</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298" name="Content Placeholder 1"/>
          <p:cNvSpPr>
            <a:spLocks noGrp="1"/>
          </p:cNvSpPr>
          <p:nvPr>
            <p:ph idx="1"/>
          </p:nvPr>
        </p:nvSpPr>
        <p:spPr/>
        <p:txBody>
          <a:bodyPr/>
          <a:lstStyle/>
          <a:p>
            <a:r>
              <a:rPr lang="en-US" sz="2400"/>
              <a:t>Board cohesion</a:t>
            </a:r>
          </a:p>
          <a:p>
            <a:endParaRPr lang="en-US" sz="2400"/>
          </a:p>
          <a:p>
            <a:r>
              <a:rPr lang="en-US" sz="2400"/>
              <a:t>Effective organizational planning, future thinking</a:t>
            </a:r>
          </a:p>
          <a:p>
            <a:endParaRPr lang="en-US" sz="2400"/>
          </a:p>
          <a:p>
            <a:r>
              <a:rPr lang="en-US" sz="2400"/>
              <a:t>Clear goals resulting from strategic planning</a:t>
            </a:r>
          </a:p>
          <a:p>
            <a:endParaRPr lang="en-US" sz="2400"/>
          </a:p>
          <a:p>
            <a:r>
              <a:rPr lang="en-US" sz="2400"/>
              <a:t>Ensure authority has appropriate resources to be effective in completing mission</a:t>
            </a:r>
          </a:p>
          <a:p>
            <a:endParaRPr lang="en-US"/>
          </a:p>
        </p:txBody>
      </p:sp>
      <p:sp>
        <p:nvSpPr>
          <p:cNvPr id="3075" name="Title 2"/>
          <p:cNvSpPr>
            <a:spLocks noGrp="1"/>
          </p:cNvSpPr>
          <p:nvPr>
            <p:ph type="title"/>
          </p:nvPr>
        </p:nvSpPr>
        <p:spPr/>
        <p:txBody>
          <a:bodyPr/>
          <a:lstStyle/>
          <a:p>
            <a:pPr>
              <a:defRPr/>
            </a:pPr>
            <a:r>
              <a:rPr lang="en-US" dirty="0"/>
              <a:t>Challenges For Boards </a:t>
            </a:r>
          </a:p>
        </p:txBody>
      </p:sp>
      <p:sp>
        <p:nvSpPr>
          <p:cNvPr id="4" name="Slide Number Placeholder 3"/>
          <p:cNvSpPr>
            <a:spLocks noGrp="1"/>
          </p:cNvSpPr>
          <p:nvPr>
            <p:ph type="sldNum" sz="quarter" idx="12"/>
          </p:nvPr>
        </p:nvSpPr>
        <p:spPr/>
        <p:txBody>
          <a:bodyPr/>
          <a:lstStyle/>
          <a:p>
            <a:pPr>
              <a:defRPr/>
            </a:pPr>
            <a:fld id="{E3E203B8-3EC2-47DF-8338-2F3147A2CE21}" type="slidenum">
              <a:rPr lang="en-US" smtClean="0"/>
              <a:pPr>
                <a:defRPr/>
              </a:pPr>
              <a:t>46</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4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6322" name="Content Placeholder 1"/>
          <p:cNvSpPr>
            <a:spLocks noGrp="1"/>
          </p:cNvSpPr>
          <p:nvPr>
            <p:ph idx="1"/>
          </p:nvPr>
        </p:nvSpPr>
        <p:spPr/>
        <p:txBody>
          <a:bodyPr/>
          <a:lstStyle/>
          <a:p>
            <a:r>
              <a:rPr lang="en-US" sz="2400"/>
              <a:t>Conflicts of board members, recusal </a:t>
            </a:r>
          </a:p>
          <a:p>
            <a:endParaRPr lang="en-US" sz="2400"/>
          </a:p>
          <a:p>
            <a:r>
              <a:rPr lang="en-US" sz="2400"/>
              <a:t>Do board members understand mission?</a:t>
            </a:r>
          </a:p>
          <a:p>
            <a:r>
              <a:rPr lang="en-US" sz="2400"/>
              <a:t>Board Members and Management </a:t>
            </a:r>
          </a:p>
          <a:p>
            <a:pPr lvl="1"/>
            <a:r>
              <a:rPr lang="en-US" sz="2400"/>
              <a:t>Work together to create environment that fosters frank discussion</a:t>
            </a:r>
          </a:p>
          <a:p>
            <a:pPr lvl="1"/>
            <a:r>
              <a:rPr lang="en-US" sz="2400"/>
              <a:t>Culture begins with board members</a:t>
            </a:r>
          </a:p>
          <a:p>
            <a:endParaRPr lang="en-US" sz="2400"/>
          </a:p>
          <a:p>
            <a:r>
              <a:rPr lang="en-US" sz="2400"/>
              <a:t>Organizational structure pattern should be clear and roles clearly defined and in accordance with authority’s mission</a:t>
            </a:r>
          </a:p>
          <a:p>
            <a:pPr>
              <a:buFont typeface="Wingdings 3" pitchFamily="18" charset="2"/>
              <a:buNone/>
            </a:pPr>
            <a:endParaRPr lang="en-US"/>
          </a:p>
        </p:txBody>
      </p:sp>
      <p:sp>
        <p:nvSpPr>
          <p:cNvPr id="3075" name="Title 2"/>
          <p:cNvSpPr>
            <a:spLocks noGrp="1"/>
          </p:cNvSpPr>
          <p:nvPr>
            <p:ph type="title"/>
          </p:nvPr>
        </p:nvSpPr>
        <p:spPr/>
        <p:txBody>
          <a:bodyPr/>
          <a:lstStyle/>
          <a:p>
            <a:pPr>
              <a:defRPr/>
            </a:pPr>
            <a:r>
              <a:rPr lang="en-US" dirty="0"/>
              <a:t>Challenges </a:t>
            </a:r>
            <a:r>
              <a:rPr lang="en-US" sz="3200" dirty="0"/>
              <a:t>(continued) </a:t>
            </a:r>
          </a:p>
        </p:txBody>
      </p:sp>
      <p:sp>
        <p:nvSpPr>
          <p:cNvPr id="4" name="Slide Number Placeholder 3"/>
          <p:cNvSpPr>
            <a:spLocks noGrp="1"/>
          </p:cNvSpPr>
          <p:nvPr>
            <p:ph type="sldNum" sz="quarter" idx="12"/>
          </p:nvPr>
        </p:nvSpPr>
        <p:spPr/>
        <p:txBody>
          <a:bodyPr/>
          <a:lstStyle/>
          <a:p>
            <a:pPr>
              <a:defRPr/>
            </a:pPr>
            <a:fld id="{FCD5A1B8-5C5E-41D5-86C5-8F4CDC9E92EC}" type="slidenum">
              <a:rPr lang="en-US" smtClean="0"/>
              <a:pPr>
                <a:defRPr/>
              </a:pPr>
              <a:t>47</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4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7346" name="Content Placeholder 1"/>
          <p:cNvSpPr>
            <a:spLocks noGrp="1"/>
          </p:cNvSpPr>
          <p:nvPr>
            <p:ph idx="1"/>
          </p:nvPr>
        </p:nvSpPr>
        <p:spPr/>
        <p:txBody>
          <a:bodyPr/>
          <a:lstStyle/>
          <a:p>
            <a:r>
              <a:rPr lang="en-US"/>
              <a:t>What challenges do you face as a board member at your authority?</a:t>
            </a:r>
          </a:p>
          <a:p>
            <a:endParaRPr lang="en-US"/>
          </a:p>
        </p:txBody>
      </p:sp>
      <p:sp>
        <p:nvSpPr>
          <p:cNvPr id="3075" name="Title 2"/>
          <p:cNvSpPr>
            <a:spLocks noGrp="1"/>
          </p:cNvSpPr>
          <p:nvPr>
            <p:ph type="title"/>
          </p:nvPr>
        </p:nvSpPr>
        <p:spPr/>
        <p:txBody>
          <a:bodyPr/>
          <a:lstStyle/>
          <a:p>
            <a:pPr>
              <a:defRPr/>
            </a:pPr>
            <a:r>
              <a:rPr lang="en-US" dirty="0"/>
              <a:t>Challenges </a:t>
            </a:r>
            <a:r>
              <a:rPr lang="en-US" sz="3200" dirty="0"/>
              <a:t>(continued) </a:t>
            </a:r>
          </a:p>
        </p:txBody>
      </p:sp>
      <p:sp>
        <p:nvSpPr>
          <p:cNvPr id="4" name="Slide Number Placeholder 3"/>
          <p:cNvSpPr>
            <a:spLocks noGrp="1"/>
          </p:cNvSpPr>
          <p:nvPr>
            <p:ph type="sldNum" sz="quarter" idx="12"/>
          </p:nvPr>
        </p:nvSpPr>
        <p:spPr/>
        <p:txBody>
          <a:bodyPr/>
          <a:lstStyle/>
          <a:p>
            <a:pPr>
              <a:defRPr/>
            </a:pPr>
            <a:fld id="{BFA97BAA-6DA5-4F21-8DB2-7F90AE2609F5}" type="slidenum">
              <a:rPr lang="en-US" smtClean="0"/>
              <a:pPr>
                <a:defRPr/>
              </a:pPr>
              <a:t>48</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4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5" name="Title 2"/>
          <p:cNvSpPr>
            <a:spLocks noGrp="1"/>
          </p:cNvSpPr>
          <p:nvPr>
            <p:ph type="title"/>
          </p:nvPr>
        </p:nvSpPr>
        <p:spPr>
          <a:xfrm>
            <a:off x="457200" y="381000"/>
            <a:ext cx="8229600" cy="4830762"/>
          </a:xfrm>
        </p:spPr>
        <p:txBody>
          <a:bodyPr>
            <a:normAutofit fontScale="90000"/>
          </a:bodyPr>
          <a:lstStyle/>
          <a:p>
            <a:pPr algn="ctr">
              <a:defRPr/>
            </a:pPr>
            <a:r>
              <a:rPr lang="en-US" sz="4600" dirty="0"/>
              <a:t>Authorities Budget Office</a:t>
            </a:r>
            <a:br>
              <a:rPr lang="en-US" sz="4600" dirty="0"/>
            </a:br>
            <a:br>
              <a:rPr lang="en-US" dirty="0"/>
            </a:br>
            <a:r>
              <a:rPr lang="en-US" dirty="0">
                <a:solidFill>
                  <a:schemeClr val="accent5"/>
                </a:solidFill>
              </a:rPr>
              <a:t>www.abo.ny.gov</a:t>
            </a:r>
            <a:br>
              <a:rPr lang="en-US" dirty="0">
                <a:solidFill>
                  <a:schemeClr val="accent5"/>
                </a:solidFill>
              </a:rPr>
            </a:br>
            <a:br>
              <a:rPr lang="en-US" dirty="0">
                <a:solidFill>
                  <a:schemeClr val="accent5"/>
                </a:solidFill>
              </a:rPr>
            </a:br>
            <a:r>
              <a:rPr lang="en-US" dirty="0">
                <a:solidFill>
                  <a:schemeClr val="accent5"/>
                </a:solidFill>
              </a:rPr>
              <a:t>info@abo.ny.gov</a:t>
            </a:r>
            <a:br>
              <a:rPr lang="en-US" dirty="0">
                <a:solidFill>
                  <a:schemeClr val="accent5"/>
                </a:solidFill>
              </a:rPr>
            </a:br>
            <a:br>
              <a:rPr lang="en-US" dirty="0">
                <a:solidFill>
                  <a:schemeClr val="accent4"/>
                </a:solidFill>
              </a:rPr>
            </a:br>
            <a:r>
              <a:rPr lang="en-US" dirty="0"/>
              <a:t>1-800-560-1770</a:t>
            </a:r>
            <a:br>
              <a:rPr lang="en-US" dirty="0"/>
            </a:br>
            <a:r>
              <a:rPr lang="en-US" dirty="0"/>
              <a:t>518-474-1932</a:t>
            </a:r>
            <a:endParaRPr lang="en-US" sz="3200" dirty="0"/>
          </a:p>
        </p:txBody>
      </p:sp>
      <p:sp>
        <p:nvSpPr>
          <p:cNvPr id="3" name="Slide Number Placeholder 2"/>
          <p:cNvSpPr>
            <a:spLocks noGrp="1"/>
          </p:cNvSpPr>
          <p:nvPr>
            <p:ph type="sldNum" sz="quarter" idx="12"/>
          </p:nvPr>
        </p:nvSpPr>
        <p:spPr/>
        <p:txBody>
          <a:bodyPr/>
          <a:lstStyle/>
          <a:p>
            <a:pPr>
              <a:defRPr/>
            </a:pPr>
            <a:fld id="{EB78A178-FAA4-4706-A682-6CD341EFBB65}" type="slidenum">
              <a:rPr lang="en-US" smtClean="0"/>
              <a:pPr>
                <a:defRPr/>
              </a:pPr>
              <a:t>49</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sz="half" idx="1"/>
          </p:nvPr>
        </p:nvSpPr>
        <p:spPr>
          <a:xfrm>
            <a:off x="457200" y="1295400"/>
            <a:ext cx="8001000" cy="4711700"/>
          </a:xfrm>
        </p:spPr>
        <p:txBody>
          <a:bodyPr/>
          <a:lstStyle/>
          <a:p>
            <a:r>
              <a:rPr lang="en-US" dirty="0"/>
              <a:t>Local Authority (535+)</a:t>
            </a:r>
          </a:p>
          <a:p>
            <a:pPr lvl="1"/>
            <a:r>
              <a:rPr lang="en-US" sz="2000" dirty="0"/>
              <a:t>Public authority or public benefit corporation created under state law and members are not appointed or are appointed by governor upon recommendation</a:t>
            </a:r>
          </a:p>
          <a:p>
            <a:pPr lvl="1"/>
            <a:r>
              <a:rPr lang="en-US" sz="2000" dirty="0"/>
              <a:t>A not-for-profit corporation affiliated, sponsored or created by a municipality</a:t>
            </a:r>
          </a:p>
          <a:p>
            <a:pPr lvl="1"/>
            <a:r>
              <a:rPr lang="en-US" sz="2000" dirty="0"/>
              <a:t>A local IDA or authority or other local public benefit corporation</a:t>
            </a:r>
          </a:p>
          <a:p>
            <a:pPr lvl="1"/>
            <a:r>
              <a:rPr lang="en-US" sz="2000" dirty="0"/>
              <a:t>An affiliate of such local authority</a:t>
            </a:r>
            <a:r>
              <a:rPr lang="en-US" dirty="0"/>
              <a:t>	</a:t>
            </a:r>
          </a:p>
          <a:p>
            <a:pPr lvl="2"/>
            <a:r>
              <a:rPr lang="en-US" dirty="0"/>
              <a:t>Industrial Development Agencies (~109)</a:t>
            </a:r>
          </a:p>
          <a:p>
            <a:pPr lvl="2"/>
            <a:r>
              <a:rPr lang="en-US" dirty="0"/>
              <a:t>Local Development Corporations (294+)</a:t>
            </a:r>
          </a:p>
          <a:p>
            <a:pPr lvl="2"/>
            <a:r>
              <a:rPr lang="en-US" dirty="0"/>
              <a:t>Other Locals (132):  Water, Sewer, Parking, Community Development/Urban Renewal Agencies, etc.</a:t>
            </a:r>
          </a:p>
          <a:p>
            <a:pPr>
              <a:buFont typeface="Wingdings 3" pitchFamily="18" charset="2"/>
              <a:buNone/>
            </a:pPr>
            <a:endParaRPr lang="en-US" dirty="0"/>
          </a:p>
          <a:p>
            <a:endParaRPr lang="en-US" dirty="0"/>
          </a:p>
          <a:p>
            <a:endParaRPr lang="en-US" dirty="0"/>
          </a:p>
          <a:p>
            <a:endParaRPr lang="en-US" dirty="0"/>
          </a:p>
        </p:txBody>
      </p:sp>
      <p:sp>
        <p:nvSpPr>
          <p:cNvPr id="4" name="Title 3"/>
          <p:cNvSpPr>
            <a:spLocks noGrp="1"/>
          </p:cNvSpPr>
          <p:nvPr>
            <p:ph type="title"/>
          </p:nvPr>
        </p:nvSpPr>
        <p:spPr/>
        <p:txBody>
          <a:bodyPr/>
          <a:lstStyle/>
          <a:p>
            <a:pPr>
              <a:defRPr/>
            </a:pPr>
            <a:r>
              <a:rPr lang="en-US" dirty="0"/>
              <a:t>Public Authority </a:t>
            </a:r>
            <a:r>
              <a:rPr lang="en-US" sz="3200" dirty="0"/>
              <a:t>(continued)</a:t>
            </a:r>
          </a:p>
        </p:txBody>
      </p:sp>
      <p:sp>
        <p:nvSpPr>
          <p:cNvPr id="5" name="Slide Number Placeholder 4"/>
          <p:cNvSpPr>
            <a:spLocks noGrp="1"/>
          </p:cNvSpPr>
          <p:nvPr>
            <p:ph type="sldNum" sz="quarter" idx="12"/>
          </p:nvPr>
        </p:nvSpPr>
        <p:spPr/>
        <p:txBody>
          <a:bodyPr/>
          <a:lstStyle/>
          <a:p>
            <a:pPr>
              <a:defRPr/>
            </a:pPr>
            <a:fld id="{BAAEC100-37A3-4D25-ADE9-617CD64E9208}" type="slidenum">
              <a:rPr lang="en-US" smtClean="0"/>
              <a:pPr>
                <a:defRPr/>
              </a:pPr>
              <a:t>5</a:t>
            </a:fld>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42" name="Content Placeholder 1"/>
          <p:cNvSpPr>
            <a:spLocks noGrp="1"/>
          </p:cNvSpPr>
          <p:nvPr>
            <p:ph idx="1"/>
          </p:nvPr>
        </p:nvSpPr>
        <p:spPr>
          <a:xfrm>
            <a:off x="562183" y="304800"/>
            <a:ext cx="8229600" cy="5821363"/>
          </a:xfrm>
        </p:spPr>
        <p:txBody>
          <a:bodyPr/>
          <a:lstStyle/>
          <a:p>
            <a:pPr lvl="1">
              <a:spcBef>
                <a:spcPct val="0"/>
              </a:spcBef>
              <a:buFont typeface="Verdana" pitchFamily="34" charset="0"/>
              <a:buNone/>
              <a:defRPr/>
            </a:pPr>
            <a:r>
              <a:rPr lang="en-US" sz="4100" b="1" dirty="0">
                <a:solidFill>
                  <a:schemeClr val="tx2"/>
                </a:solidFill>
                <a:effectLst>
                  <a:outerShdw blurRad="31750" dist="25400" dir="5400000" algn="tl" rotWithShape="0">
                    <a:srgbClr val="000000">
                      <a:alpha val="25000"/>
                    </a:srgbClr>
                  </a:outerShdw>
                </a:effectLst>
                <a:latin typeface="+mj-lt"/>
                <a:ea typeface="+mj-ea"/>
                <a:cs typeface="+mj-cs"/>
              </a:rPr>
              <a:t>ABO Policy Guidance</a:t>
            </a:r>
          </a:p>
          <a:p>
            <a:pPr lvl="2">
              <a:buFont typeface="Wingdings 2" pitchFamily="18" charset="2"/>
              <a:buNone/>
              <a:defRPr/>
            </a:pPr>
            <a:endParaRPr lang="en-US" sz="4100" b="1" dirty="0">
              <a:solidFill>
                <a:schemeClr val="tx2"/>
              </a:solidFill>
              <a:effectLst>
                <a:outerShdw blurRad="31750" dist="25400" dir="5400000" algn="tl" rotWithShape="0">
                  <a:srgbClr val="000000">
                    <a:alpha val="25000"/>
                  </a:srgbClr>
                </a:outerShdw>
              </a:effectLst>
              <a:latin typeface="+mj-lt"/>
              <a:ea typeface="+mj-ea"/>
              <a:cs typeface="+mj-cs"/>
            </a:endParaRPr>
          </a:p>
          <a:p>
            <a:pPr lvl="1">
              <a:defRPr/>
            </a:pPr>
            <a:r>
              <a:rPr lang="en-US" sz="2000" dirty="0"/>
              <a:t>06-02 Understanding Corporate Governance Principles</a:t>
            </a:r>
          </a:p>
          <a:p>
            <a:pPr lvl="1">
              <a:defRPr/>
            </a:pPr>
            <a:r>
              <a:rPr lang="en-US" sz="2000" dirty="0"/>
              <a:t>07-01  Independence of Board Members</a:t>
            </a:r>
          </a:p>
          <a:p>
            <a:pPr lvl="1">
              <a:defRPr/>
            </a:pPr>
            <a:r>
              <a:rPr lang="en-US" sz="2000" dirty="0"/>
              <a:t>07-02  Local Financial Disclosure </a:t>
            </a:r>
          </a:p>
          <a:p>
            <a:pPr lvl="1">
              <a:defRPr/>
            </a:pPr>
            <a:r>
              <a:rPr lang="en-US" sz="2000" dirty="0"/>
              <a:t>09-01  Appropriate Use of Executive Session </a:t>
            </a:r>
          </a:p>
          <a:p>
            <a:pPr lvl="1">
              <a:defRPr/>
            </a:pPr>
            <a:r>
              <a:rPr lang="en-US" sz="2000" dirty="0"/>
              <a:t>10-01  Acknowledgement of Fiduciary Duty </a:t>
            </a:r>
          </a:p>
          <a:p>
            <a:pPr lvl="1">
              <a:defRPr/>
            </a:pPr>
            <a:r>
              <a:rPr lang="en-US" sz="2000" dirty="0"/>
              <a:t>10-02  Public Authority Mission Statements and    </a:t>
            </a:r>
          </a:p>
          <a:p>
            <a:pPr marL="392113" lvl="1" indent="0">
              <a:buNone/>
              <a:defRPr/>
            </a:pPr>
            <a:r>
              <a:rPr lang="en-US" sz="2000" dirty="0"/>
              <a:t>         Measurement Reports </a:t>
            </a:r>
          </a:p>
          <a:p>
            <a:pPr lvl="1">
              <a:defRPr/>
            </a:pPr>
            <a:r>
              <a:rPr lang="en-US" sz="2000" dirty="0"/>
              <a:t>10-04  Fiduciary Duty of the Designee of a Voting Ex</a:t>
            </a:r>
          </a:p>
          <a:p>
            <a:pPr marL="392113" lvl="1" indent="0">
              <a:buNone/>
              <a:defRPr/>
            </a:pPr>
            <a:r>
              <a:rPr lang="en-US" sz="2000" dirty="0"/>
              <a:t>         Officio Board Member</a:t>
            </a:r>
          </a:p>
          <a:p>
            <a:pPr lvl="1">
              <a:defRPr/>
            </a:pPr>
            <a:r>
              <a:rPr lang="en-US" sz="2000" dirty="0"/>
              <a:t>10-05  Annual Board of Directors Evaluation</a:t>
            </a:r>
          </a:p>
          <a:p>
            <a:pPr lvl="1">
              <a:defRPr/>
            </a:pPr>
            <a:endParaRPr lang="en-US" sz="2000" dirty="0"/>
          </a:p>
          <a:p>
            <a:pPr>
              <a:defRPr/>
            </a:pPr>
            <a:endParaRPr lang="en-US" sz="2000" u="sng" dirty="0"/>
          </a:p>
        </p:txBody>
      </p:sp>
      <p:sp>
        <p:nvSpPr>
          <p:cNvPr id="4" name="Slide Number Placeholder 3"/>
          <p:cNvSpPr>
            <a:spLocks noGrp="1"/>
          </p:cNvSpPr>
          <p:nvPr>
            <p:ph type="sldNum" sz="quarter" idx="12"/>
          </p:nvPr>
        </p:nvSpPr>
        <p:spPr/>
        <p:txBody>
          <a:bodyPr/>
          <a:lstStyle/>
          <a:p>
            <a:pPr>
              <a:defRPr/>
            </a:pPr>
            <a:fld id="{B985B1E4-86F3-4594-9DE1-0CCB722160CD}" type="slidenum">
              <a:rPr lang="en-US" smtClean="0"/>
              <a:pPr>
                <a:defRPr/>
              </a:pPr>
              <a:t>50</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79425" indent="-342900">
              <a:buFont typeface="Courier New" panose="02070309020205020404" pitchFamily="49" charset="0"/>
              <a:buChar char="o"/>
              <a:defRPr/>
            </a:pPr>
            <a:r>
              <a:rPr lang="en-US" sz="2000" dirty="0"/>
              <a:t>11-01 Compliance Review Requirements</a:t>
            </a:r>
          </a:p>
          <a:p>
            <a:pPr marL="479425" indent="-342900">
              <a:buFont typeface="Courier New" panose="02070309020205020404" pitchFamily="49" charset="0"/>
              <a:buChar char="o"/>
              <a:defRPr/>
            </a:pPr>
            <a:r>
              <a:rPr lang="en-US" sz="2000" dirty="0"/>
              <a:t>14-02 Formation of a Subsidiary by a Public Authority</a:t>
            </a:r>
          </a:p>
          <a:p>
            <a:pPr marL="479425" indent="-342900">
              <a:buFont typeface="Courier New" panose="02070309020205020404" pitchFamily="49" charset="0"/>
              <a:buChar char="o"/>
              <a:defRPr/>
            </a:pPr>
            <a:r>
              <a:rPr lang="en-US" sz="2000" dirty="0"/>
              <a:t>15-01 Restrictions on Grants and Loans Made by Public 	Authorities</a:t>
            </a:r>
          </a:p>
          <a:p>
            <a:pPr marL="479425" indent="-342900">
              <a:buFont typeface="Courier New" panose="02070309020205020404" pitchFamily="49" charset="0"/>
              <a:buChar char="o"/>
              <a:defRPr/>
            </a:pPr>
            <a:r>
              <a:rPr lang="en-US" sz="2000" dirty="0"/>
              <a:t>15-03 Explanatory Statement of the Circumstances of </a:t>
            </a:r>
            <a:br>
              <a:rPr lang="en-US" sz="2000" dirty="0"/>
            </a:br>
            <a:r>
              <a:rPr lang="en-US" sz="2000" dirty="0"/>
              <a:t>      Property Disposal by Negotiation </a:t>
            </a:r>
          </a:p>
          <a:p>
            <a:pPr marL="479425" indent="-342900">
              <a:buFont typeface="Courier New" panose="02070309020205020404" pitchFamily="49" charset="0"/>
              <a:buChar char="o"/>
              <a:defRPr/>
            </a:pPr>
            <a:r>
              <a:rPr lang="en-US" sz="2000" dirty="0"/>
              <a:t>17-01  Board Member Training</a:t>
            </a:r>
          </a:p>
          <a:p>
            <a:pPr marL="479425" indent="-342900">
              <a:buFont typeface="Courier New" panose="02070309020205020404" pitchFamily="49" charset="0"/>
              <a:buChar char="o"/>
              <a:defRPr/>
            </a:pPr>
            <a:r>
              <a:rPr lang="en-US" sz="2000" dirty="0"/>
              <a:t>17-02  Procurement Guidelines</a:t>
            </a:r>
          </a:p>
          <a:p>
            <a:pPr marL="479425" indent="-342900">
              <a:buFont typeface="Courier New" panose="02070309020205020404" pitchFamily="49" charset="0"/>
              <a:buChar char="o"/>
              <a:defRPr/>
            </a:pPr>
            <a:r>
              <a:rPr lang="en-US" sz="2000" dirty="0"/>
              <a:t>18-01  Preferred Source Procurement</a:t>
            </a:r>
          </a:p>
          <a:p>
            <a:pPr marL="479425" indent="-342900">
              <a:buFont typeface="Courier New" panose="02070309020205020404" pitchFamily="49" charset="0"/>
              <a:buChar char="o"/>
              <a:defRPr/>
            </a:pPr>
            <a:r>
              <a:rPr lang="en-US" sz="2000" dirty="0"/>
              <a:t>18-02  Public Authority Investment Report</a:t>
            </a:r>
          </a:p>
          <a:p>
            <a:pPr marL="479425" indent="-342900">
              <a:buFont typeface="Courier New" panose="02070309020205020404" pitchFamily="49" charset="0"/>
              <a:buChar char="o"/>
              <a:defRPr/>
            </a:pPr>
            <a:endParaRPr lang="en-US" sz="2000" dirty="0"/>
          </a:p>
        </p:txBody>
      </p:sp>
      <p:sp>
        <p:nvSpPr>
          <p:cNvPr id="3" name="Title 2"/>
          <p:cNvSpPr>
            <a:spLocks noGrp="1"/>
          </p:cNvSpPr>
          <p:nvPr>
            <p:ph type="title"/>
          </p:nvPr>
        </p:nvSpPr>
        <p:spPr/>
        <p:txBody>
          <a:bodyPr>
            <a:normAutofit fontScale="90000"/>
          </a:bodyPr>
          <a:lstStyle/>
          <a:p>
            <a:pPr lvl="1"/>
            <a:r>
              <a:rPr lang="en-US" dirty="0">
                <a:effectLst>
                  <a:outerShdw blurRad="31750" dist="25400" dir="5400000" algn="tl" rotWithShape="0">
                    <a:srgbClr val="000000">
                      <a:alpha val="25000"/>
                    </a:srgbClr>
                  </a:outerShdw>
                </a:effectLst>
              </a:rPr>
              <a:t>ABO Policy Guidance (Continued)</a:t>
            </a:r>
            <a:br>
              <a:rPr lang="en-US" dirty="0">
                <a:effectLst>
                  <a:outerShdw blurRad="31750" dist="25400" dir="5400000" algn="tl" rotWithShape="0">
                    <a:srgbClr val="000000">
                      <a:alpha val="25000"/>
                    </a:srgbClr>
                  </a:outerShdw>
                </a:effectLst>
              </a:rPr>
            </a:br>
            <a:endParaRPr lang="en-US" dirty="0"/>
          </a:p>
        </p:txBody>
      </p:sp>
      <p:sp>
        <p:nvSpPr>
          <p:cNvPr id="4" name="Slide Number Placeholder 3"/>
          <p:cNvSpPr>
            <a:spLocks noGrp="1"/>
          </p:cNvSpPr>
          <p:nvPr>
            <p:ph type="sldNum" sz="quarter" idx="12"/>
          </p:nvPr>
        </p:nvSpPr>
        <p:spPr/>
        <p:txBody>
          <a:bodyPr/>
          <a:lstStyle/>
          <a:p>
            <a:pPr>
              <a:defRPr/>
            </a:pPr>
            <a:fld id="{5B1EA7F0-F8D7-4CF8-BD8E-09D0DE9532EF}" type="slidenum">
              <a:rPr lang="en-US" smtClean="0"/>
              <a:pPr>
                <a:defRPr/>
              </a:pPr>
              <a:t>51</a:t>
            </a:fld>
            <a:endParaRPr lang="en-US" dirty="0"/>
          </a:p>
        </p:txBody>
      </p:sp>
    </p:spTree>
    <p:extLst>
      <p:ext uri="{BB962C8B-B14F-4D97-AF65-F5344CB8AC3E}">
        <p14:creationId xmlns:p14="http://schemas.microsoft.com/office/powerpoint/2010/main" val="37868021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79425" indent="-342900">
              <a:buFont typeface="Courier New" panose="02070309020205020404" pitchFamily="49" charset="0"/>
              <a:buChar char="o"/>
              <a:defRPr/>
            </a:pPr>
            <a:r>
              <a:rPr lang="en-US" sz="2000" dirty="0"/>
              <a:t>20-01 Enforcement Powers of the Authorities Budget Office</a:t>
            </a:r>
          </a:p>
          <a:p>
            <a:pPr marL="479425" indent="-342900">
              <a:buFont typeface="Courier New" panose="02070309020205020404" pitchFamily="49" charset="0"/>
              <a:buChar char="o"/>
              <a:defRPr/>
            </a:pPr>
            <a:r>
              <a:rPr lang="en-US" sz="2000" dirty="0"/>
              <a:t>20-02 Industrial Development Agency State Disaster Emergency Loan Program Reporting Guidelines</a:t>
            </a:r>
          </a:p>
          <a:p>
            <a:pPr marL="479425" indent="-342900">
              <a:buFont typeface="Courier New" panose="02070309020205020404" pitchFamily="49" charset="0"/>
              <a:buChar char="o"/>
              <a:defRPr/>
            </a:pPr>
            <a:r>
              <a:rPr lang="en-US" sz="2000"/>
              <a:t>22-01 Posting </a:t>
            </a:r>
            <a:r>
              <a:rPr lang="en-US" sz="2000" dirty="0"/>
              <a:t>and Maintaining Reports on Public Authority</a:t>
            </a:r>
          </a:p>
          <a:p>
            <a:pPr marL="392113" lvl="1" indent="0">
              <a:buNone/>
              <a:defRPr/>
            </a:pPr>
            <a:r>
              <a:rPr lang="en-US" sz="2000" dirty="0"/>
              <a:t>         Web Sites</a:t>
            </a:r>
          </a:p>
        </p:txBody>
      </p:sp>
      <p:sp>
        <p:nvSpPr>
          <p:cNvPr id="3" name="Title 2"/>
          <p:cNvSpPr>
            <a:spLocks noGrp="1"/>
          </p:cNvSpPr>
          <p:nvPr>
            <p:ph type="title"/>
          </p:nvPr>
        </p:nvSpPr>
        <p:spPr/>
        <p:txBody>
          <a:bodyPr>
            <a:normAutofit fontScale="90000"/>
          </a:bodyPr>
          <a:lstStyle/>
          <a:p>
            <a:pPr lvl="1"/>
            <a:r>
              <a:rPr lang="en-US" dirty="0">
                <a:effectLst>
                  <a:outerShdw blurRad="31750" dist="25400" dir="5400000" algn="tl" rotWithShape="0">
                    <a:srgbClr val="000000">
                      <a:alpha val="25000"/>
                    </a:srgbClr>
                  </a:outerShdw>
                </a:effectLst>
              </a:rPr>
              <a:t>ABO Policy Guidance (Continued)</a:t>
            </a:r>
            <a:br>
              <a:rPr lang="en-US" dirty="0">
                <a:effectLst>
                  <a:outerShdw blurRad="31750" dist="25400" dir="5400000" algn="tl" rotWithShape="0">
                    <a:srgbClr val="000000">
                      <a:alpha val="25000"/>
                    </a:srgbClr>
                  </a:outerShdw>
                </a:effectLst>
              </a:rPr>
            </a:br>
            <a:endParaRPr lang="en-US" dirty="0"/>
          </a:p>
        </p:txBody>
      </p:sp>
      <p:sp>
        <p:nvSpPr>
          <p:cNvPr id="4" name="Slide Number Placeholder 3"/>
          <p:cNvSpPr>
            <a:spLocks noGrp="1"/>
          </p:cNvSpPr>
          <p:nvPr>
            <p:ph type="sldNum" sz="quarter" idx="12"/>
          </p:nvPr>
        </p:nvSpPr>
        <p:spPr/>
        <p:txBody>
          <a:bodyPr/>
          <a:lstStyle/>
          <a:p>
            <a:pPr>
              <a:defRPr/>
            </a:pPr>
            <a:fld id="{5B1EA7F0-F8D7-4CF8-BD8E-09D0DE9532EF}" type="slidenum">
              <a:rPr lang="en-US" smtClean="0"/>
              <a:pPr>
                <a:defRPr/>
              </a:pPr>
              <a:t>52</a:t>
            </a:fld>
            <a:endParaRPr lang="en-US" dirty="0"/>
          </a:p>
        </p:txBody>
      </p:sp>
    </p:spTree>
    <p:extLst>
      <p:ext uri="{BB962C8B-B14F-4D97-AF65-F5344CB8AC3E}">
        <p14:creationId xmlns:p14="http://schemas.microsoft.com/office/powerpoint/2010/main" val="37585356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2466" name="Content Placeholder 1"/>
          <p:cNvSpPr>
            <a:spLocks noGrp="1"/>
          </p:cNvSpPr>
          <p:nvPr>
            <p:ph idx="1"/>
          </p:nvPr>
        </p:nvSpPr>
        <p:spPr>
          <a:xfrm>
            <a:off x="228600" y="381000"/>
            <a:ext cx="8229600" cy="5668963"/>
          </a:xfrm>
        </p:spPr>
        <p:txBody>
          <a:bodyPr/>
          <a:lstStyle/>
          <a:p>
            <a:pPr lvl="1">
              <a:spcBef>
                <a:spcPct val="0"/>
              </a:spcBef>
              <a:buFont typeface="Verdana" pitchFamily="34" charset="0"/>
              <a:buNone/>
              <a:defRPr/>
            </a:pPr>
            <a:r>
              <a:rPr lang="en-US" sz="4100" b="1" dirty="0">
                <a:solidFill>
                  <a:schemeClr val="tx2"/>
                </a:solidFill>
                <a:effectLst>
                  <a:outerShdw blurRad="31750" dist="25400" dir="5400000" algn="tl" rotWithShape="0">
                    <a:srgbClr val="000000">
                      <a:alpha val="25000"/>
                    </a:srgbClr>
                  </a:outerShdw>
                </a:effectLst>
                <a:latin typeface="+mj-lt"/>
                <a:ea typeface="+mj-ea"/>
                <a:cs typeface="+mj-cs"/>
              </a:rPr>
              <a:t>ABO Recommended Practices</a:t>
            </a:r>
          </a:p>
          <a:p>
            <a:pPr lvl="1">
              <a:defRPr/>
            </a:pPr>
            <a:endParaRPr lang="en-US" sz="1800" u="sng" dirty="0">
              <a:solidFill>
                <a:schemeClr val="bg1"/>
              </a:solidFill>
            </a:endParaRPr>
          </a:p>
          <a:p>
            <a:pPr lvl="1">
              <a:defRPr/>
            </a:pPr>
            <a:r>
              <a:rPr lang="en-US" sz="2000" dirty="0"/>
              <a:t>Conflict of Interest Policy for Public Authorities</a:t>
            </a:r>
          </a:p>
          <a:p>
            <a:pPr lvl="1">
              <a:defRPr/>
            </a:pPr>
            <a:r>
              <a:rPr lang="en-US" sz="2000" dirty="0"/>
              <a:t>Board Meetings – Best Practices Guide for Public Authorities</a:t>
            </a:r>
          </a:p>
          <a:p>
            <a:pPr lvl="1">
              <a:defRPr/>
            </a:pPr>
            <a:r>
              <a:rPr lang="en-US" sz="2000" dirty="0"/>
              <a:t>Written Policies Governing the Use of Authority Discretionary Funds</a:t>
            </a:r>
          </a:p>
          <a:p>
            <a:pPr lvl="1">
              <a:defRPr/>
            </a:pPr>
            <a:r>
              <a:rPr lang="en-US" sz="2000" dirty="0"/>
              <a:t>Model Code of Ethics </a:t>
            </a:r>
          </a:p>
          <a:p>
            <a:pPr lvl="1">
              <a:defRPr/>
            </a:pPr>
            <a:r>
              <a:rPr lang="en-US" sz="2000" dirty="0"/>
              <a:t>Model Audit Committee Charter </a:t>
            </a:r>
          </a:p>
          <a:p>
            <a:pPr lvl="1">
              <a:defRPr/>
            </a:pPr>
            <a:r>
              <a:rPr lang="en-US" sz="2000" dirty="0"/>
              <a:t>Model Governance Committee Charter </a:t>
            </a:r>
          </a:p>
          <a:p>
            <a:pPr lvl="1">
              <a:defRPr/>
            </a:pPr>
            <a:r>
              <a:rPr lang="en-US" sz="2000" dirty="0"/>
              <a:t>Model Assessment of Internal Controls </a:t>
            </a:r>
          </a:p>
          <a:p>
            <a:pPr lvl="1">
              <a:defRPr/>
            </a:pPr>
            <a:r>
              <a:rPr lang="en-US" sz="2000" dirty="0"/>
              <a:t>Model Finance Committee Charter </a:t>
            </a:r>
          </a:p>
          <a:p>
            <a:pPr lvl="1">
              <a:defRPr/>
            </a:pPr>
            <a:r>
              <a:rPr lang="en-US" sz="2000" dirty="0"/>
              <a:t>New Board Member Orientation</a:t>
            </a:r>
          </a:p>
          <a:p>
            <a:pPr lvl="1">
              <a:defRPr/>
            </a:pPr>
            <a:r>
              <a:rPr lang="en-US" sz="2000" dirty="0"/>
              <a:t>Whistleblower Access and Assistance Program</a:t>
            </a:r>
          </a:p>
          <a:p>
            <a:pPr marL="392113" lvl="1" indent="0">
              <a:buNone/>
              <a:defRPr/>
            </a:pPr>
            <a:endParaRPr lang="en-US" sz="2000" dirty="0"/>
          </a:p>
        </p:txBody>
      </p:sp>
      <p:sp>
        <p:nvSpPr>
          <p:cNvPr id="4" name="Slide Number Placeholder 3"/>
          <p:cNvSpPr>
            <a:spLocks noGrp="1"/>
          </p:cNvSpPr>
          <p:nvPr>
            <p:ph type="sldNum" sz="quarter" idx="12"/>
          </p:nvPr>
        </p:nvSpPr>
        <p:spPr/>
        <p:txBody>
          <a:bodyPr/>
          <a:lstStyle/>
          <a:p>
            <a:pPr>
              <a:defRPr/>
            </a:pPr>
            <a:fld id="{54CBD272-ACB3-4E9E-A995-1BA9D9F92B15}" type="slidenum">
              <a:rPr lang="en-US" smtClean="0"/>
              <a:pPr>
                <a:defRPr/>
              </a:pPr>
              <a:t>53</a:t>
            </a:fld>
            <a:endParaRPr lang="en-US" dirty="0"/>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Fiduciary Duty</a:t>
            </a:r>
          </a:p>
        </p:txBody>
      </p:sp>
      <p:sp>
        <p:nvSpPr>
          <p:cNvPr id="14339" name="TextBox 2"/>
          <p:cNvSpPr txBox="1">
            <a:spLocks noChangeArrowheads="1"/>
          </p:cNvSpPr>
          <p:nvPr/>
        </p:nvSpPr>
        <p:spPr bwMode="auto">
          <a:xfrm>
            <a:off x="457200" y="1295400"/>
            <a:ext cx="8382000" cy="5294313"/>
          </a:xfrm>
          <a:prstGeom prst="rect">
            <a:avLst/>
          </a:prstGeom>
          <a:noFill/>
          <a:ln w="9525">
            <a:noFill/>
            <a:miter lim="800000"/>
            <a:headEnd/>
            <a:tailEnd/>
          </a:ln>
        </p:spPr>
        <p:txBody>
          <a:bodyPr>
            <a:spAutoFit/>
          </a:bodyPr>
          <a:lstStyle/>
          <a:p>
            <a:pPr marL="365125" indent="-255588" eaLnBrk="0" hangingPunct="0">
              <a:spcBef>
                <a:spcPts val="400"/>
              </a:spcBef>
              <a:buClr>
                <a:schemeClr val="accent1"/>
              </a:buClr>
              <a:buSzPct val="68000"/>
              <a:buFont typeface="Wingdings 3" pitchFamily="18" charset="2"/>
              <a:buChar char=""/>
              <a:defRPr/>
            </a:pPr>
            <a:r>
              <a:rPr lang="en-US" sz="2000" dirty="0">
                <a:latin typeface="+mn-lt"/>
              </a:rPr>
              <a:t>Public Authorities Reform Act of 2009 – Board Member Role and Responsibility </a:t>
            </a:r>
          </a:p>
          <a:p>
            <a:pPr marL="365125" indent="-255588" eaLnBrk="0" hangingPunct="0">
              <a:spcBef>
                <a:spcPts val="400"/>
              </a:spcBef>
              <a:buClr>
                <a:schemeClr val="accent1"/>
              </a:buClr>
              <a:buSzPct val="68000"/>
              <a:buFont typeface="Wingdings 3" pitchFamily="18" charset="2"/>
              <a:buChar char=""/>
              <a:defRPr/>
            </a:pPr>
            <a:r>
              <a:rPr lang="en-US" sz="2000" dirty="0">
                <a:latin typeface="+mn-lt"/>
              </a:rPr>
              <a:t>What does it mean to execute a fiduciary duty?</a:t>
            </a:r>
          </a:p>
          <a:p>
            <a:pPr>
              <a:defRPr/>
            </a:pPr>
            <a:endParaRPr lang="en-US" sz="2000" dirty="0">
              <a:latin typeface="Lucida Sans Unicode" pitchFamily="34" charset="0"/>
            </a:endParaRPr>
          </a:p>
          <a:p>
            <a:pPr>
              <a:defRPr/>
            </a:pPr>
            <a:r>
              <a:rPr lang="en-US" sz="2000" dirty="0">
                <a:latin typeface="Lucida Sans Unicode" pitchFamily="34" charset="0"/>
              </a:rPr>
              <a:t>“Perform each of their duties as board members…in good faith and with that degree of diligence, care and skill which an ordinary prudent person in like position would use under similar circumstances, and may take into consideration the views and policies of any elected official or body, or other person and ultimately apply independent judgment in the best interest of the authority, its mission and the public”</a:t>
            </a:r>
          </a:p>
          <a:p>
            <a:pPr marL="365125" indent="-255588" eaLnBrk="0" hangingPunct="0">
              <a:spcBef>
                <a:spcPts val="400"/>
              </a:spcBef>
              <a:buClr>
                <a:schemeClr val="accent1"/>
              </a:buClr>
              <a:buSzPct val="68000"/>
              <a:buFont typeface="Wingdings 3" pitchFamily="18" charset="2"/>
              <a:buChar char=""/>
              <a:defRPr/>
            </a:pPr>
            <a:endParaRPr lang="en-US" sz="2000" dirty="0">
              <a:latin typeface="+mn-lt"/>
            </a:endParaRPr>
          </a:p>
          <a:p>
            <a:pPr marL="365125" indent="-255588" eaLnBrk="0" hangingPunct="0">
              <a:spcBef>
                <a:spcPts val="400"/>
              </a:spcBef>
              <a:buClr>
                <a:schemeClr val="accent1"/>
              </a:buClr>
              <a:buSzPct val="68000"/>
              <a:buFont typeface="Wingdings 3" pitchFamily="18" charset="2"/>
              <a:buChar char=""/>
              <a:defRPr/>
            </a:pPr>
            <a:r>
              <a:rPr lang="en-US" sz="2000" dirty="0">
                <a:latin typeface="+mn-lt"/>
              </a:rPr>
              <a:t>How do you determine the best interest of a public authority?</a:t>
            </a:r>
          </a:p>
          <a:p>
            <a:pPr>
              <a:defRPr/>
            </a:pPr>
            <a:endParaRPr lang="en-US" sz="2000" dirty="0">
              <a:latin typeface="Lucida Sans Unicode" pitchFamily="34" charset="0"/>
            </a:endParaRPr>
          </a:p>
          <a:p>
            <a:pPr>
              <a:defRPr/>
            </a:pPr>
            <a:endParaRPr lang="en-US" sz="2400" dirty="0">
              <a:latin typeface="Lucida Sans Unicode" pitchFamily="34" charset="0"/>
            </a:endParaRPr>
          </a:p>
          <a:p>
            <a:pPr>
              <a:defRPr/>
            </a:pPr>
            <a:endParaRPr lang="en-US" sz="2400" dirty="0">
              <a:latin typeface="Lucida Sans Unicode" pitchFamily="34" charset="0"/>
            </a:endParaRPr>
          </a:p>
        </p:txBody>
      </p:sp>
      <p:sp>
        <p:nvSpPr>
          <p:cNvPr id="4" name="Slide Number Placeholder 3"/>
          <p:cNvSpPr>
            <a:spLocks noGrp="1"/>
          </p:cNvSpPr>
          <p:nvPr>
            <p:ph type="sldNum" sz="quarter" idx="12"/>
          </p:nvPr>
        </p:nvSpPr>
        <p:spPr/>
        <p:txBody>
          <a:bodyPr/>
          <a:lstStyle/>
          <a:p>
            <a:pPr>
              <a:defRPr/>
            </a:pPr>
            <a:fld id="{5A93AC81-8DBA-4B5C-B6E7-EB4A83622E1C}"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4"/>
          <p:cNvSpPr>
            <a:spLocks noGrp="1"/>
          </p:cNvSpPr>
          <p:nvPr>
            <p:ph sz="half" idx="1"/>
          </p:nvPr>
        </p:nvSpPr>
        <p:spPr>
          <a:xfrm>
            <a:off x="304800" y="1524000"/>
            <a:ext cx="7772400" cy="4864100"/>
          </a:xfrm>
        </p:spPr>
        <p:txBody>
          <a:bodyPr/>
          <a:lstStyle/>
          <a:p>
            <a:pPr eaLnBrk="1" hangingPunct="1"/>
            <a:r>
              <a:rPr lang="en-US" sz="2000" dirty="0"/>
              <a:t>As a board member you should have already signed Acknowledgement of Fiduciary Duty  (ABO Policy Guidance 10-01)</a:t>
            </a:r>
          </a:p>
          <a:p>
            <a:pPr eaLnBrk="1" hangingPunct="1">
              <a:buFont typeface="Wingdings 3" pitchFamily="18" charset="2"/>
              <a:buNone/>
            </a:pPr>
            <a:endParaRPr lang="en-US" sz="2000" dirty="0"/>
          </a:p>
          <a:p>
            <a:pPr lvl="1" eaLnBrk="1" hangingPunct="1"/>
            <a:r>
              <a:rPr lang="en-US" sz="2000" dirty="0"/>
              <a:t>Mission – know and understand Authority’s purpose (it is the compass to determine best interest)</a:t>
            </a:r>
          </a:p>
          <a:p>
            <a:pPr lvl="1" eaLnBrk="1" hangingPunct="1"/>
            <a:r>
              <a:rPr lang="en-US" sz="2000" dirty="0"/>
              <a:t>Deliberation – make an informed and independent decision….board members need to be engaged</a:t>
            </a:r>
          </a:p>
          <a:p>
            <a:pPr lvl="1" eaLnBrk="1" hangingPunct="1"/>
            <a:r>
              <a:rPr lang="en-US" sz="2000" dirty="0"/>
              <a:t>Confidentiality – anything deemed to be confidential will not be shared with the public</a:t>
            </a:r>
          </a:p>
          <a:p>
            <a:pPr lvl="1" eaLnBrk="1" hangingPunct="1"/>
            <a:r>
              <a:rPr lang="en-US" sz="2000" dirty="0"/>
              <a:t>Conflict of Interest – disclose conflicts or even the appearance of a conflict</a:t>
            </a:r>
          </a:p>
          <a:p>
            <a:pPr lvl="1" eaLnBrk="1" hangingPunct="1"/>
            <a:endParaRPr lang="en-US" dirty="0"/>
          </a:p>
          <a:p>
            <a:pPr eaLnBrk="1" hangingPunct="1"/>
            <a:endParaRPr lang="en-US" dirty="0"/>
          </a:p>
        </p:txBody>
      </p:sp>
      <p:sp>
        <p:nvSpPr>
          <p:cNvPr id="2" name="Title 1"/>
          <p:cNvSpPr>
            <a:spLocks noGrp="1"/>
          </p:cNvSpPr>
          <p:nvPr>
            <p:ph type="title"/>
          </p:nvPr>
        </p:nvSpPr>
        <p:spPr/>
        <p:txBody>
          <a:bodyPr/>
          <a:lstStyle/>
          <a:p>
            <a:pPr eaLnBrk="1" fontAlgn="auto" hangingPunct="1">
              <a:spcAft>
                <a:spcPts val="0"/>
              </a:spcAft>
              <a:defRPr/>
            </a:pPr>
            <a:r>
              <a:rPr lang="en-US" dirty="0"/>
              <a:t>Fiduciary Duty (continued)</a:t>
            </a:r>
          </a:p>
        </p:txBody>
      </p:sp>
      <p:sp>
        <p:nvSpPr>
          <p:cNvPr id="4" name="Slide Number Placeholder 3"/>
          <p:cNvSpPr>
            <a:spLocks noGrp="1"/>
          </p:cNvSpPr>
          <p:nvPr>
            <p:ph type="sldNum" sz="quarter" idx="12"/>
          </p:nvPr>
        </p:nvSpPr>
        <p:spPr/>
        <p:txBody>
          <a:bodyPr/>
          <a:lstStyle/>
          <a:p>
            <a:pPr>
              <a:defRPr/>
            </a:pPr>
            <a:fld id="{9555E2AC-D022-43DC-BA56-710A6528AC2C}"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4"/>
          <p:cNvSpPr>
            <a:spLocks noGrp="1"/>
          </p:cNvSpPr>
          <p:nvPr>
            <p:ph sz="half" idx="1"/>
          </p:nvPr>
        </p:nvSpPr>
        <p:spPr>
          <a:xfrm>
            <a:off x="304800" y="1524000"/>
            <a:ext cx="7772400" cy="4864100"/>
          </a:xfrm>
        </p:spPr>
        <p:txBody>
          <a:bodyPr/>
          <a:lstStyle/>
          <a:p>
            <a:r>
              <a:rPr lang="en-US" sz="2000" dirty="0"/>
              <a:t>Ex </a:t>
            </a:r>
            <a:r>
              <a:rPr lang="en-US" sz="2000" dirty="0" err="1"/>
              <a:t>Officio’s</a:t>
            </a:r>
            <a:r>
              <a:rPr lang="en-US" sz="2000" dirty="0"/>
              <a:t> Fiduciary Duty</a:t>
            </a:r>
          </a:p>
          <a:p>
            <a:pPr lvl="1"/>
            <a:r>
              <a:rPr lang="en-US" sz="2000" dirty="0"/>
              <a:t>The duties and obligations of ex officio voting board members extend to their designees.  Board members cannot abrogate responsibilities even if they have effectively delegated responsibilities to a designee.</a:t>
            </a:r>
          </a:p>
          <a:p>
            <a:pPr lvl="1">
              <a:buFont typeface="Verdana" pitchFamily="34" charset="0"/>
              <a:buNone/>
            </a:pPr>
            <a:endParaRPr lang="en-US" sz="2000" dirty="0"/>
          </a:p>
          <a:p>
            <a:pPr lvl="1"/>
            <a:r>
              <a:rPr lang="en-US" sz="2000" dirty="0"/>
              <a:t>May </a:t>
            </a:r>
            <a:r>
              <a:rPr lang="en-US" sz="2000" u="sng" dirty="0"/>
              <a:t>only</a:t>
            </a:r>
            <a:r>
              <a:rPr lang="en-US" sz="2000" dirty="0"/>
              <a:t> have a designee if it is stipulated in law (enabling statute) or articles of incorporation</a:t>
            </a:r>
          </a:p>
          <a:p>
            <a:pPr lvl="1">
              <a:buFont typeface="Verdana" pitchFamily="34" charset="0"/>
              <a:buNone/>
            </a:pPr>
            <a:endParaRPr lang="en-US" sz="2000" dirty="0"/>
          </a:p>
          <a:p>
            <a:pPr lvl="1"/>
            <a:r>
              <a:rPr lang="en-US" sz="2000" i="1" dirty="0"/>
              <a:t>Designees must sign Acknowledgement of Fiduciary Duty</a:t>
            </a:r>
          </a:p>
        </p:txBody>
      </p:sp>
      <p:sp>
        <p:nvSpPr>
          <p:cNvPr id="2" name="Title 1"/>
          <p:cNvSpPr>
            <a:spLocks noGrp="1"/>
          </p:cNvSpPr>
          <p:nvPr>
            <p:ph type="title"/>
          </p:nvPr>
        </p:nvSpPr>
        <p:spPr/>
        <p:txBody>
          <a:bodyPr/>
          <a:lstStyle/>
          <a:p>
            <a:pPr eaLnBrk="1" fontAlgn="auto" hangingPunct="1">
              <a:spcAft>
                <a:spcPts val="0"/>
              </a:spcAft>
              <a:defRPr/>
            </a:pPr>
            <a:r>
              <a:rPr lang="en-US" dirty="0"/>
              <a:t>Fiduciary Duty (continued)</a:t>
            </a:r>
          </a:p>
        </p:txBody>
      </p:sp>
      <p:sp>
        <p:nvSpPr>
          <p:cNvPr id="4" name="Slide Number Placeholder 3"/>
          <p:cNvSpPr>
            <a:spLocks noGrp="1"/>
          </p:cNvSpPr>
          <p:nvPr>
            <p:ph type="sldNum" sz="quarter" idx="12"/>
          </p:nvPr>
        </p:nvSpPr>
        <p:spPr/>
        <p:txBody>
          <a:bodyPr/>
          <a:lstStyle/>
          <a:p>
            <a:pPr>
              <a:defRPr/>
            </a:pPr>
            <a:fld id="{3E7F1E1E-81C8-4D2B-AF49-7F75AF92B445}"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4"/>
          <p:cNvSpPr>
            <a:spLocks noGrp="1"/>
          </p:cNvSpPr>
          <p:nvPr>
            <p:ph sz="half" idx="1"/>
          </p:nvPr>
        </p:nvSpPr>
        <p:spPr>
          <a:xfrm>
            <a:off x="304800" y="1524000"/>
            <a:ext cx="7772400" cy="4864100"/>
          </a:xfrm>
        </p:spPr>
        <p:txBody>
          <a:bodyPr/>
          <a:lstStyle/>
          <a:p>
            <a:pPr eaLnBrk="1" hangingPunct="1"/>
            <a:r>
              <a:rPr lang="en-US" sz="2400" dirty="0"/>
              <a:t>Does this mean that board members always have to agree?</a:t>
            </a:r>
          </a:p>
          <a:p>
            <a:pPr eaLnBrk="1" hangingPunct="1">
              <a:buFont typeface="Wingdings 3" pitchFamily="18" charset="2"/>
              <a:buNone/>
            </a:pPr>
            <a:endParaRPr lang="en-US" sz="2400" dirty="0"/>
          </a:p>
          <a:p>
            <a:pPr lvl="1" eaLnBrk="1" hangingPunct="1"/>
            <a:r>
              <a:rPr lang="en-US" dirty="0"/>
              <a:t>Exercise appropriate independent judgment</a:t>
            </a:r>
          </a:p>
          <a:p>
            <a:pPr lvl="1" eaLnBrk="1" hangingPunct="1">
              <a:buFont typeface="Verdana" pitchFamily="34" charset="0"/>
              <a:buNone/>
            </a:pPr>
            <a:endParaRPr lang="en-US" dirty="0"/>
          </a:p>
          <a:p>
            <a:pPr lvl="1" eaLnBrk="1" hangingPunct="1"/>
            <a:r>
              <a:rPr lang="en-US" dirty="0"/>
              <a:t>Board members may disagree but must arrive at a consensus</a:t>
            </a:r>
          </a:p>
          <a:p>
            <a:pPr lvl="1" eaLnBrk="1" hangingPunct="1"/>
            <a:endParaRPr lang="en-US" dirty="0"/>
          </a:p>
          <a:p>
            <a:pPr lvl="1" eaLnBrk="1" hangingPunct="1"/>
            <a:r>
              <a:rPr lang="en-US" dirty="0"/>
              <a:t>Board members can vote ‘no’ if do not have enough information, or time and can also table an item until gather more information</a:t>
            </a:r>
          </a:p>
          <a:p>
            <a:pPr lvl="1" eaLnBrk="1" hangingPunct="1">
              <a:buFont typeface="Verdana" pitchFamily="34" charset="0"/>
              <a:buNone/>
            </a:pPr>
            <a:endParaRPr lang="en-US" dirty="0"/>
          </a:p>
          <a:p>
            <a:pPr eaLnBrk="1" hangingPunct="1">
              <a:buFont typeface="Wingdings 3" pitchFamily="18" charset="2"/>
              <a:buNone/>
            </a:pPr>
            <a:r>
              <a:rPr lang="en-US" sz="2400" dirty="0"/>
              <a:t>		</a:t>
            </a:r>
          </a:p>
          <a:p>
            <a:pPr eaLnBrk="1" hangingPunct="1">
              <a:buFont typeface="Wingdings 3" pitchFamily="18" charset="2"/>
              <a:buNone/>
            </a:pPr>
            <a:endParaRPr lang="en-US" sz="2400" dirty="0"/>
          </a:p>
          <a:p>
            <a:pPr eaLnBrk="1" hangingPunct="1"/>
            <a:endParaRPr lang="en-US" dirty="0"/>
          </a:p>
        </p:txBody>
      </p:sp>
      <p:sp>
        <p:nvSpPr>
          <p:cNvPr id="2" name="Title 1"/>
          <p:cNvSpPr>
            <a:spLocks noGrp="1"/>
          </p:cNvSpPr>
          <p:nvPr>
            <p:ph type="title"/>
          </p:nvPr>
        </p:nvSpPr>
        <p:spPr/>
        <p:txBody>
          <a:bodyPr/>
          <a:lstStyle/>
          <a:p>
            <a:pPr eaLnBrk="1" fontAlgn="auto" hangingPunct="1">
              <a:spcAft>
                <a:spcPts val="0"/>
              </a:spcAft>
              <a:defRPr/>
            </a:pPr>
            <a:r>
              <a:rPr lang="en-US" dirty="0"/>
              <a:t>Fiduciary Duty (continued)</a:t>
            </a:r>
          </a:p>
        </p:txBody>
      </p:sp>
      <p:sp>
        <p:nvSpPr>
          <p:cNvPr id="4" name="Slide Number Placeholder 3"/>
          <p:cNvSpPr>
            <a:spLocks noGrp="1"/>
          </p:cNvSpPr>
          <p:nvPr>
            <p:ph type="sldNum" sz="quarter" idx="12"/>
          </p:nvPr>
        </p:nvSpPr>
        <p:spPr/>
        <p:txBody>
          <a:bodyPr/>
          <a:lstStyle/>
          <a:p>
            <a:pPr>
              <a:defRPr/>
            </a:pPr>
            <a:fld id="{EDF5F67A-A280-4E4C-B7E1-4C614960B778}" type="slidenum">
              <a:rPr lang="en-US" smtClean="0"/>
              <a:pPr>
                <a:defRPr/>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0.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5.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6.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7.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8.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9.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0.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5.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6.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7.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8.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9.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0.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5.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6.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7.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8.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5.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6.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7.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8.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9.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9153</TotalTime>
  <Words>2880</Words>
  <Application>Microsoft Office PowerPoint</Application>
  <PresentationFormat>On-screen Show (4:3)</PresentationFormat>
  <Paragraphs>522</Paragraphs>
  <Slides>53</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53</vt:i4>
      </vt:variant>
    </vt:vector>
  </HeadingPairs>
  <TitlesOfParts>
    <vt:vector size="61" baseType="lpstr">
      <vt:lpstr>Arial</vt:lpstr>
      <vt:lpstr>Calibri</vt:lpstr>
      <vt:lpstr>Courier New</vt:lpstr>
      <vt:lpstr>Lucida Sans Unicode</vt:lpstr>
      <vt:lpstr>Verdana</vt:lpstr>
      <vt:lpstr>Wingdings 2</vt:lpstr>
      <vt:lpstr>Wingdings 3</vt:lpstr>
      <vt:lpstr>Concourse</vt:lpstr>
      <vt:lpstr>Public Authority  Board Member and Staff Training</vt:lpstr>
      <vt:lpstr>Course Content</vt:lpstr>
      <vt:lpstr>What it Means to be a Public Authority Board Member Today</vt:lpstr>
      <vt:lpstr>What is a Public Authority?</vt:lpstr>
      <vt:lpstr>Public Authority (continued)</vt:lpstr>
      <vt:lpstr>Fiduciary Duty</vt:lpstr>
      <vt:lpstr>Fiduciary Duty (continued)</vt:lpstr>
      <vt:lpstr>Fiduciary Duty (continued)</vt:lpstr>
      <vt:lpstr>Fiduciary Duty (continued)</vt:lpstr>
      <vt:lpstr>Mission</vt:lpstr>
      <vt:lpstr>Mission (continued)</vt:lpstr>
      <vt:lpstr>Mission (continued)</vt:lpstr>
      <vt:lpstr>Mission (continued)</vt:lpstr>
      <vt:lpstr>Independence</vt:lpstr>
      <vt:lpstr>Independence (continued)</vt:lpstr>
      <vt:lpstr>Ethical Considerations</vt:lpstr>
      <vt:lpstr>Risk Management</vt:lpstr>
      <vt:lpstr>Risk Management (continued)</vt:lpstr>
      <vt:lpstr>Responsibilities of the Board under Public Authorities Reform</vt:lpstr>
      <vt:lpstr>Management Oversight</vt:lpstr>
      <vt:lpstr>Management Oversight (continued)</vt:lpstr>
      <vt:lpstr>Management Oversight (continued)</vt:lpstr>
      <vt:lpstr>Financial Oversight</vt:lpstr>
      <vt:lpstr>Financial Oversight (continued)</vt:lpstr>
      <vt:lpstr>Financial Oversight (continued)</vt:lpstr>
      <vt:lpstr>Financial Oversight (continued)</vt:lpstr>
      <vt:lpstr>Committees</vt:lpstr>
      <vt:lpstr>Committees (continued)</vt:lpstr>
      <vt:lpstr>Committees (continued)</vt:lpstr>
      <vt:lpstr>Understanding of Statutory Requirements</vt:lpstr>
      <vt:lpstr>Understanding of Statutory Requirements (Continued)</vt:lpstr>
      <vt:lpstr>Understanding of Statutory Requirements (Continued)</vt:lpstr>
      <vt:lpstr>Understanding of Statutory Requirements (Continued)</vt:lpstr>
      <vt:lpstr>Authority Web Site</vt:lpstr>
      <vt:lpstr>Performance Measures</vt:lpstr>
      <vt:lpstr>Performance Measures (Cont)</vt:lpstr>
      <vt:lpstr>Performance Evaluations</vt:lpstr>
      <vt:lpstr>Board Evaluations</vt:lpstr>
      <vt:lpstr>Board Evaluations (continued)</vt:lpstr>
      <vt:lpstr>Whistleblower Policies</vt:lpstr>
      <vt:lpstr>How to be an Effective Board</vt:lpstr>
      <vt:lpstr>Meetings</vt:lpstr>
      <vt:lpstr>Meetings (continued)</vt:lpstr>
      <vt:lpstr>Transparency</vt:lpstr>
      <vt:lpstr>Practices</vt:lpstr>
      <vt:lpstr>Challenges For Boards </vt:lpstr>
      <vt:lpstr>Challenges (continued) </vt:lpstr>
      <vt:lpstr>Challenges (continued) </vt:lpstr>
      <vt:lpstr>Authorities Budget Office  www.abo.ny.gov  info@abo.ny.gov  1-800-560-1770 518-474-1932</vt:lpstr>
      <vt:lpstr>PowerPoint Presentation</vt:lpstr>
      <vt:lpstr>ABO Policy Guidance (Continued) </vt:lpstr>
      <vt:lpstr>ABO Policy Guidance (Continued) </vt:lpstr>
      <vt:lpstr>PowerPoint Presentation</vt:lpstr>
    </vt:vector>
  </TitlesOfParts>
  <Company>NYS Dept. of State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Authority Board Member Training</dc:title>
  <dc:creator>amaloney</dc:creator>
  <cp:lastModifiedBy>Pierce, Kasey (ABO)</cp:lastModifiedBy>
  <cp:revision>500</cp:revision>
  <cp:lastPrinted>2017-06-13T18:19:54Z</cp:lastPrinted>
  <dcterms:created xsi:type="dcterms:W3CDTF">2010-08-24T14:23:06Z</dcterms:created>
  <dcterms:modified xsi:type="dcterms:W3CDTF">2022-12-07T16:47:42Z</dcterms:modified>
</cp:coreProperties>
</file>